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686" r:id="rId3"/>
    <p:sldId id="872" r:id="rId4"/>
    <p:sldId id="831" r:id="rId5"/>
    <p:sldId id="873" r:id="rId6"/>
    <p:sldId id="832" r:id="rId7"/>
    <p:sldId id="833" r:id="rId8"/>
    <p:sldId id="834" r:id="rId9"/>
    <p:sldId id="835" r:id="rId10"/>
    <p:sldId id="836" r:id="rId11"/>
    <p:sldId id="837" r:id="rId12"/>
    <p:sldId id="838" r:id="rId13"/>
    <p:sldId id="846" r:id="rId14"/>
    <p:sldId id="879" r:id="rId15"/>
    <p:sldId id="849" r:id="rId16"/>
    <p:sldId id="850" r:id="rId17"/>
    <p:sldId id="851" r:id="rId18"/>
    <p:sldId id="852" r:id="rId19"/>
    <p:sldId id="860" r:id="rId20"/>
    <p:sldId id="853" r:id="rId21"/>
    <p:sldId id="877" r:id="rId22"/>
    <p:sldId id="854" r:id="rId23"/>
    <p:sldId id="855" r:id="rId24"/>
    <p:sldId id="874" r:id="rId25"/>
    <p:sldId id="875" r:id="rId26"/>
    <p:sldId id="857" r:id="rId27"/>
    <p:sldId id="858" r:id="rId28"/>
    <p:sldId id="859" r:id="rId29"/>
    <p:sldId id="880" r:id="rId30"/>
    <p:sldId id="876" r:id="rId31"/>
    <p:sldId id="791" r:id="rId32"/>
    <p:sldId id="869" r:id="rId33"/>
    <p:sldId id="866" r:id="rId34"/>
    <p:sldId id="878" r:id="rId35"/>
    <p:sldId id="862" r:id="rId36"/>
    <p:sldId id="799" r:id="rId37"/>
    <p:sldId id="870" r:id="rId38"/>
    <p:sldId id="864" r:id="rId39"/>
    <p:sldId id="871" r:id="rId40"/>
    <p:sldId id="800" r:id="rId41"/>
    <p:sldId id="867" r:id="rId42"/>
    <p:sldId id="795" r:id="rId43"/>
    <p:sldId id="796" r:id="rId44"/>
    <p:sldId id="797" r:id="rId45"/>
    <p:sldId id="801" r:id="rId46"/>
    <p:sldId id="868" r:id="rId47"/>
    <p:sldId id="79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E"/>
    <a:srgbClr val="F0F0F0"/>
    <a:srgbClr val="009245"/>
    <a:srgbClr val="B2D4EB"/>
    <a:srgbClr val="338DC9"/>
    <a:srgbClr val="4C7EBE"/>
    <a:srgbClr val="C218C2"/>
    <a:srgbClr val="1C95CD"/>
    <a:srgbClr val="FFAAAA"/>
    <a:srgbClr val="3C9D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7" autoAdjust="0"/>
    <p:restoredTop sz="87864" autoAdjust="0"/>
  </p:normalViewPr>
  <p:slideViewPr>
    <p:cSldViewPr snapToGrid="0">
      <p:cViewPr varScale="1">
        <p:scale>
          <a:sx n="78" d="100"/>
          <a:sy n="78" d="100"/>
        </p:scale>
        <p:origin x="108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CAM runs in a couple of hours on a couple of cores; SPCAM takes days on thousands of computer cores. The neural network on the right makes it 10x less expensive. </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Where would you stop the training?</a:t>
            </a:r>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140967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2: To predict an environmental variable, e.g., a flux, that’s always between -1 and 1, which activation function(s) would you choose?</a:t>
            </a:r>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3833688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3: Which optimizer would *you* choose? </a:t>
            </a:r>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507038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3FFB4-1D75-5AB2-5FFE-EB83F8C23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0AD36F-5774-CC64-9879-672207DD8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C9161-D3B1-5186-8401-CAE7D1B02140}"/>
              </a:ext>
            </a:extLst>
          </p:cNvPr>
          <p:cNvSpPr>
            <a:spLocks noGrp="1"/>
          </p:cNvSpPr>
          <p:nvPr>
            <p:ph type="body" idx="1"/>
          </p:nvPr>
        </p:nvSpPr>
        <p:spPr/>
        <p:txBody>
          <a:bodyPr/>
          <a:lstStyle/>
          <a:p>
            <a:r>
              <a:rPr lang="en-US" dirty="0"/>
              <a:t>Vanishing gradient = </a:t>
            </a:r>
            <a:r>
              <a:rPr lang="en-US" dirty="0" err="1"/>
              <a:t>Graident</a:t>
            </a:r>
            <a:r>
              <a:rPr lang="en-US" dirty="0"/>
              <a:t> </a:t>
            </a:r>
          </a:p>
        </p:txBody>
      </p:sp>
      <p:sp>
        <p:nvSpPr>
          <p:cNvPr id="4" name="Slide Number Placeholder 3">
            <a:extLst>
              <a:ext uri="{FF2B5EF4-FFF2-40B4-BE49-F238E27FC236}">
                <a16:creationId xmlns:a16="http://schemas.microsoft.com/office/drawing/2014/main" id="{4E9A4E26-A966-EC90-08AD-91E8C643903E}"/>
              </a:ext>
            </a:extLst>
          </p:cNvPr>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392741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ton confuse with a GUI</a:t>
            </a:r>
            <a:r>
              <a:rPr lang="en-US" b="0" i="0" dirty="0">
                <a:solidFill>
                  <a:srgbClr val="374151"/>
                </a:solidFill>
                <a:effectLst/>
                <a:latin typeface="Söhne"/>
              </a:rPr>
              <a:t>, or Graphical User Interface, is a visual interface that allows users to interact with and control computer software through graphical elements such as windows, icons, buttons, and menus, making it easier for users to perform tasks and access features.</a:t>
            </a:r>
          </a:p>
          <a:p>
            <a:r>
              <a:rPr lang="en-US" b="0" i="0" dirty="0">
                <a:effectLst/>
                <a:latin typeface="__fkGroteskNeue_598ab8"/>
              </a:rPr>
              <a:t>Integrated Development Environment (IDE) is a software application that combines various tools essential for software development into a single interface. </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35</a:t>
            </a:fld>
            <a:endParaRPr lang="en-US"/>
          </a:p>
        </p:txBody>
      </p:sp>
    </p:spTree>
    <p:extLst>
      <p:ext uri="{BB962C8B-B14F-4D97-AF65-F5344CB8AC3E}">
        <p14:creationId xmlns:p14="http://schemas.microsoft.com/office/powerpoint/2010/main" val="1052841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38</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“for foundational discoveries and inventions that enable machine </a:t>
            </a:r>
            <a:r>
              <a:rPr lang="en-US" sz="1200" b="1" dirty="0" err="1"/>
              <a:t>learningwith</a:t>
            </a:r>
            <a:r>
              <a:rPr lang="en-US" sz="1200" b="1" dirty="0"/>
              <a:t> artificial neural networks”</a:t>
            </a:r>
            <a:br>
              <a:rPr lang="en-US" sz="1200" b="1" dirty="0"/>
            </a:br>
            <a:r>
              <a:rPr lang="en-US" sz="1200" b="1" dirty="0"/>
              <a:t>Hopfield network = </a:t>
            </a:r>
            <a:r>
              <a:rPr lang="en-US" sz="1200" dirty="0"/>
              <a:t>recurrent neural network that can store and recall patterns</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578717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Biological neurons produce short</a:t>
            </a:r>
          </a:p>
          <a:p>
            <a:r>
              <a:rPr lang="en-US" sz="1200" b="0" i="0" u="none" strike="noStrike" kern="1200" baseline="0" dirty="0">
                <a:solidFill>
                  <a:schemeClr val="tx1"/>
                </a:solidFill>
                <a:latin typeface="+mn-lt"/>
                <a:ea typeface="+mn-ea"/>
                <a:cs typeface="+mn-cs"/>
              </a:rPr>
              <a:t>electrical impulses called </a:t>
            </a:r>
            <a:r>
              <a:rPr lang="en-US" sz="1200" b="0" i="1" u="none" strike="noStrike" kern="1200" baseline="0" dirty="0">
                <a:solidFill>
                  <a:schemeClr val="tx1"/>
                </a:solidFill>
                <a:latin typeface="+mn-lt"/>
                <a:ea typeface="+mn-ea"/>
                <a:cs typeface="+mn-cs"/>
              </a:rPr>
              <a:t>action potentials </a:t>
            </a:r>
            <a:r>
              <a:rPr lang="en-US" sz="1200" b="0" i="0" u="none" strike="noStrike" kern="1200" baseline="0" dirty="0">
                <a:solidFill>
                  <a:schemeClr val="tx1"/>
                </a:solidFill>
                <a:latin typeface="+mn-lt"/>
                <a:ea typeface="+mn-ea"/>
                <a:cs typeface="+mn-cs"/>
              </a:rPr>
              <a:t>(APs, or just </a:t>
            </a:r>
            <a:r>
              <a:rPr lang="en-US" sz="1200" b="0" i="1" u="none" strike="noStrike" kern="1200" baseline="0" dirty="0">
                <a:solidFill>
                  <a:schemeClr val="tx1"/>
                </a:solidFill>
                <a:latin typeface="+mn-lt"/>
                <a:ea typeface="+mn-ea"/>
                <a:cs typeface="+mn-cs"/>
              </a:rPr>
              <a:t>signals</a:t>
            </a:r>
            <a:r>
              <a:rPr lang="en-US" sz="1200" b="0" i="0" u="none" strike="noStrike" kern="1200" baseline="0" dirty="0">
                <a:solidFill>
                  <a:schemeClr val="tx1"/>
                </a:solidFill>
                <a:latin typeface="+mn-lt"/>
                <a:ea typeface="+mn-ea"/>
                <a:cs typeface="+mn-cs"/>
              </a:rPr>
              <a:t>), which travel along</a:t>
            </a:r>
          </a:p>
          <a:p>
            <a:r>
              <a:rPr lang="en-US" sz="1200" b="0" i="0" u="none" strike="noStrike" kern="1200" baseline="0" dirty="0">
                <a:solidFill>
                  <a:schemeClr val="tx1"/>
                </a:solidFill>
                <a:latin typeface="+mn-lt"/>
                <a:ea typeface="+mn-ea"/>
                <a:cs typeface="+mn-cs"/>
              </a:rPr>
              <a:t>the axons and make the synapses release chemical signals called </a:t>
            </a:r>
            <a:r>
              <a:rPr lang="en-US" sz="1200" b="0" i="1" u="none" strike="noStrike" kern="1200" baseline="0" dirty="0">
                <a:solidFill>
                  <a:schemeClr val="tx1"/>
                </a:solidFill>
                <a:latin typeface="+mn-lt"/>
                <a:ea typeface="+mn-ea"/>
                <a:cs typeface="+mn-cs"/>
              </a:rPr>
              <a:t>neurotransmitters</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When a neuron receives a sufficient amount of these neurotransmitters within a</a:t>
            </a:r>
          </a:p>
          <a:p>
            <a:r>
              <a:rPr lang="en-US" sz="1200" b="0" i="0" u="none" strike="noStrike" kern="1200" baseline="0" dirty="0">
                <a:solidFill>
                  <a:schemeClr val="tx1"/>
                </a:solidFill>
                <a:latin typeface="+mn-lt"/>
                <a:ea typeface="+mn-ea"/>
                <a:cs typeface="+mn-cs"/>
              </a:rPr>
              <a:t>few milliseconds, it fires its own electrical impulses</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234528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2ED2-7235-C802-55FA-86044A844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56639-3E33-5F42-104F-E42C8320F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1352FC-B97C-7F71-CA26-8E9E2DEE4203}"/>
              </a:ext>
            </a:extLst>
          </p:cNvPr>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Biological neurons produce short electrical impulses called </a:t>
            </a:r>
            <a:r>
              <a:rPr lang="en-US" sz="1200" b="0" i="1" u="none" strike="noStrike" kern="1200" baseline="0" dirty="0">
                <a:solidFill>
                  <a:schemeClr val="tx1"/>
                </a:solidFill>
                <a:latin typeface="+mn-lt"/>
                <a:ea typeface="+mn-ea"/>
                <a:cs typeface="+mn-cs"/>
              </a:rPr>
              <a:t>action potentials </a:t>
            </a:r>
            <a:r>
              <a:rPr lang="en-US" sz="1200" b="0" i="0" u="none" strike="noStrike" kern="1200" baseline="0" dirty="0">
                <a:solidFill>
                  <a:schemeClr val="tx1"/>
                </a:solidFill>
                <a:latin typeface="+mn-lt"/>
                <a:ea typeface="+mn-ea"/>
                <a:cs typeface="+mn-cs"/>
              </a:rPr>
              <a:t>(APs, or just </a:t>
            </a:r>
            <a:r>
              <a:rPr lang="en-US" sz="1200" b="0" i="1" u="none" strike="noStrike" kern="1200" baseline="0" dirty="0">
                <a:solidFill>
                  <a:schemeClr val="tx1"/>
                </a:solidFill>
                <a:latin typeface="+mn-lt"/>
                <a:ea typeface="+mn-ea"/>
                <a:cs typeface="+mn-cs"/>
              </a:rPr>
              <a:t>signals</a:t>
            </a:r>
            <a:r>
              <a:rPr lang="en-US" sz="1200" b="0" i="0" u="none" strike="noStrike" kern="1200" baseline="0" dirty="0">
                <a:solidFill>
                  <a:schemeClr val="tx1"/>
                </a:solidFill>
                <a:latin typeface="+mn-lt"/>
                <a:ea typeface="+mn-ea"/>
                <a:cs typeface="+mn-cs"/>
              </a:rPr>
              <a:t>), which travel along the axons and make the synapses release chemical signals called </a:t>
            </a:r>
            <a:r>
              <a:rPr lang="en-US" sz="1200" b="0" i="1" u="none" strike="noStrike" kern="1200" baseline="0" dirty="0">
                <a:solidFill>
                  <a:schemeClr val="tx1"/>
                </a:solidFill>
                <a:latin typeface="+mn-lt"/>
                <a:ea typeface="+mn-ea"/>
                <a:cs typeface="+mn-cs"/>
              </a:rPr>
              <a:t>neurotransmitters</a:t>
            </a:r>
            <a:r>
              <a:rPr lang="en-US" sz="1200" b="0" i="0" u="none" strike="noStrike" kern="1200" baseline="0" dirty="0">
                <a:solidFill>
                  <a:schemeClr val="tx1"/>
                </a:solidFill>
                <a:latin typeface="+mn-lt"/>
                <a:ea typeface="+mn-ea"/>
                <a:cs typeface="+mn-cs"/>
              </a:rPr>
              <a:t>. When a neuron receives a sufficient amount of these neurotransmitters within a few milliseconds, it fires its own electrical impulses</a:t>
            </a:r>
            <a:endParaRPr lang="en-US" dirty="0"/>
          </a:p>
        </p:txBody>
      </p:sp>
      <p:sp>
        <p:nvSpPr>
          <p:cNvPr id="4" name="Slide Number Placeholder 3">
            <a:extLst>
              <a:ext uri="{FF2B5EF4-FFF2-40B4-BE49-F238E27FC236}">
                <a16:creationId xmlns:a16="http://schemas.microsoft.com/office/drawing/2014/main" id="{F115D857-8FF4-3A4F-C69E-15EC35B6F2A5}"/>
              </a:ext>
            </a:extLst>
          </p:cNvPr>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98218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TLU = Threshold logic unit</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100573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289927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what makes deep learning so successful: Works best in the large data regime</a:t>
            </a:r>
            <a:br>
              <a:rPr lang="en-US" b="1" dirty="0"/>
            </a:br>
            <a:r>
              <a:rPr lang="en-US" b="1" dirty="0"/>
              <a:t>Question 1: Can you think of an example where this useful?</a:t>
            </a:r>
          </a:p>
        </p:txBody>
      </p:sp>
      <p:sp>
        <p:nvSpPr>
          <p:cNvPr id="4" name="Slide Number Placeholder 3"/>
          <p:cNvSpPr>
            <a:spLocks noGrp="1"/>
          </p:cNvSpPr>
          <p:nvPr>
            <p:ph type="sldNum" sz="quarter" idx="5"/>
          </p:nvPr>
        </p:nvSpPr>
        <p:spPr/>
        <p:txBody>
          <a:bodyPr/>
          <a:lstStyle/>
          <a:p>
            <a:fld id="{9CF2F013-C680-4F1D-A725-B09F536C38BD}" type="slidenum">
              <a:rPr lang="en-US" smtClean="0"/>
              <a:t>10</a:t>
            </a:fld>
            <a:endParaRPr lang="en-US"/>
          </a:p>
        </p:txBody>
      </p:sp>
    </p:spTree>
    <p:extLst>
      <p:ext uri="{BB962C8B-B14F-4D97-AF65-F5344CB8AC3E}">
        <p14:creationId xmlns:p14="http://schemas.microsoft.com/office/powerpoint/2010/main" val="2907750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197587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1C30-918C-5605-A175-029C5F76F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3FDB41-AE4C-64A9-C0C3-3CE2F685D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3163B-04F3-F760-2F0C-457BE3EA8FF5}"/>
              </a:ext>
            </a:extLst>
          </p:cNvPr>
          <p:cNvSpPr>
            <a:spLocks noGrp="1"/>
          </p:cNvSpPr>
          <p:nvPr>
            <p:ph type="body" idx="1"/>
          </p:nvPr>
        </p:nvSpPr>
        <p:spPr/>
        <p:txBody>
          <a:bodyPr/>
          <a:lstStyle/>
          <a:p>
            <a:r>
              <a:rPr lang="en-US" dirty="0"/>
              <a:t>Vanishing gradient = </a:t>
            </a:r>
            <a:r>
              <a:rPr lang="en-US" dirty="0" err="1"/>
              <a:t>Graident</a:t>
            </a:r>
            <a:r>
              <a:rPr lang="en-US" dirty="0"/>
              <a:t> </a:t>
            </a:r>
          </a:p>
        </p:txBody>
      </p:sp>
      <p:sp>
        <p:nvSpPr>
          <p:cNvPr id="4" name="Slide Number Placeholder 3">
            <a:extLst>
              <a:ext uri="{FF2B5EF4-FFF2-40B4-BE49-F238E27FC236}">
                <a16:creationId xmlns:a16="http://schemas.microsoft.com/office/drawing/2014/main" id="{D562C5D1-60E5-C88A-FD31-99D34916BC3D}"/>
              </a:ext>
            </a:extLst>
          </p:cNvPr>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5941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10/16/2025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10/16/2025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10/16/2025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a:extLst>
              <a:ext uri="{FF2B5EF4-FFF2-40B4-BE49-F238E27FC236}">
                <a16:creationId xmlns:a16="http://schemas.microsoft.com/office/drawing/2014/main" id="{649FCEFC-7013-4222-9013-007F01EDB21F}"/>
              </a:ext>
            </a:extLst>
          </p:cNvPr>
          <p:cNvPicPr>
            <a:picLocks noChangeAspect="1"/>
          </p:cNvPicPr>
          <p:nvPr userDrawn="1"/>
        </p:nvPicPr>
        <p:blipFill>
          <a:blip r:embed="rId14">
            <a:extLst>
              <a:ext uri="{28A0092B-C50C-407E-A947-70E740481C1C}">
                <a14:useLocalDpi xmlns:a14="http://schemas.microsoft.com/office/drawing/2010/main" val="0"/>
              </a:ext>
            </a:extLst>
          </a:blip>
          <a:srcRect t="19641" b="19641"/>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4, SA2025)</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gif"/><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9.xml"/><Relationship Id="rId7"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30.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tags" Target="../tags/tag11.xml"/><Relationship Id="rId5" Type="http://schemas.openxmlformats.org/officeDocument/2006/relationships/image" Target="../media/image36.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2.png"/><Relationship Id="rId5" Type="http://schemas.openxmlformats.org/officeDocument/2006/relationships/image" Target="../media/image21.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4.gif"/></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3.png"/><Relationship Id="rId5" Type="http://schemas.openxmlformats.org/officeDocument/2006/relationships/image" Target="../media/image24.gif"/><Relationship Id="rId4"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map of the world&#10;&#10;AI-generated content may be incorrect.">
            <a:extLst>
              <a:ext uri="{FF2B5EF4-FFF2-40B4-BE49-F238E27FC236}">
                <a16:creationId xmlns:a16="http://schemas.microsoft.com/office/drawing/2014/main" id="{53C219AC-E745-EED0-C58F-6DB895930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044231"/>
            <a:ext cx="12192000" cy="3638550"/>
          </a:xfrm>
          <a:prstGeom prst="rect">
            <a:avLst/>
          </a:prstGeom>
        </p:spPr>
      </p:pic>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a:extLst>
              <a:ext uri="{FF2B5EF4-FFF2-40B4-BE49-F238E27FC236}">
                <a16:creationId xmlns:a16="http://schemas.microsoft.com/office/drawing/2014/main" id="{9C72AAB3-16B0-469E-961C-93A20A58C50B}"/>
              </a:ext>
            </a:extLst>
          </p:cNvPr>
          <p:cNvPicPr>
            <a:picLocks noChangeAspect="1"/>
          </p:cNvPicPr>
          <p:nvPr/>
        </p:nvPicPr>
        <p:blipFill>
          <a:blip r:embed="rId5">
            <a:extLst>
              <a:ext uri="{28A0092B-C50C-407E-A947-70E740481C1C}">
                <a14:useLocalDpi xmlns:a14="http://schemas.microsoft.com/office/drawing/2010/main" val="0"/>
              </a:ext>
            </a:extLst>
          </a:blip>
          <a:srcRect t="19641" b="19641"/>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4, SA2025)</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Mooers et al. (2021)</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2" y="5077545"/>
            <a:ext cx="12192000" cy="1015663"/>
          </a:xfrm>
          <a:prstGeom prst="rect">
            <a:avLst/>
          </a:prstGeom>
          <a:noFill/>
        </p:spPr>
        <p:txBody>
          <a:bodyPr wrap="square" rtlCol="0">
            <a:spAutoFit/>
          </a:bodyPr>
          <a:lstStyle/>
          <a:p>
            <a:pPr algn="ctr"/>
            <a:r>
              <a:rPr lang="en-US" sz="3000" dirty="0"/>
              <a:t>How can we emulate complex, nonlinear, high-dimensional </a:t>
            </a:r>
            <a:br>
              <a:rPr lang="en-US" sz="3000" dirty="0"/>
            </a:br>
            <a:r>
              <a:rPr lang="en-US" sz="3000" dirty="0"/>
              <a:t>environmental processes with machine learning?</a:t>
            </a:r>
          </a:p>
        </p:txBody>
      </p:sp>
      <p:sp>
        <p:nvSpPr>
          <p:cNvPr id="3" name="TextBox 2">
            <a:extLst>
              <a:ext uri="{FF2B5EF4-FFF2-40B4-BE49-F238E27FC236}">
                <a16:creationId xmlns:a16="http://schemas.microsoft.com/office/drawing/2014/main" id="{D0163FFE-8E80-58B7-BDA2-4D9F226C363D}"/>
              </a:ext>
            </a:extLst>
          </p:cNvPr>
          <p:cNvSpPr txBox="1"/>
          <p:nvPr/>
        </p:nvSpPr>
        <p:spPr>
          <a:xfrm>
            <a:off x="1" y="1018799"/>
            <a:ext cx="4012162" cy="369332"/>
          </a:xfrm>
          <a:prstGeom prst="rect">
            <a:avLst/>
          </a:prstGeom>
          <a:solidFill>
            <a:schemeClr val="tx1"/>
          </a:solidFill>
        </p:spPr>
        <p:txBody>
          <a:bodyPr wrap="square" rtlCol="0">
            <a:spAutoFit/>
          </a:bodyPr>
          <a:lstStyle/>
          <a:p>
            <a:pPr algn="ctr"/>
            <a:r>
              <a:rPr lang="en-US" dirty="0">
                <a:solidFill>
                  <a:schemeClr val="bg1"/>
                </a:solidFill>
              </a:rPr>
              <a:t>Traditional Model (too smooth!)</a:t>
            </a:r>
          </a:p>
        </p:txBody>
      </p:sp>
      <p:sp>
        <p:nvSpPr>
          <p:cNvPr id="5" name="TextBox 4">
            <a:extLst>
              <a:ext uri="{FF2B5EF4-FFF2-40B4-BE49-F238E27FC236}">
                <a16:creationId xmlns:a16="http://schemas.microsoft.com/office/drawing/2014/main" id="{CB73AF71-0F2E-FFF1-8160-25461060F73E}"/>
              </a:ext>
            </a:extLst>
          </p:cNvPr>
          <p:cNvSpPr txBox="1"/>
          <p:nvPr/>
        </p:nvSpPr>
        <p:spPr>
          <a:xfrm>
            <a:off x="4012163" y="1018799"/>
            <a:ext cx="4012162" cy="369332"/>
          </a:xfrm>
          <a:prstGeom prst="rect">
            <a:avLst/>
          </a:prstGeom>
          <a:solidFill>
            <a:schemeClr val="tx1"/>
          </a:solidFill>
        </p:spPr>
        <p:txBody>
          <a:bodyPr wrap="square" rtlCol="0">
            <a:spAutoFit/>
          </a:bodyPr>
          <a:lstStyle/>
          <a:p>
            <a:pPr algn="ctr"/>
            <a:r>
              <a:rPr lang="en-US" dirty="0">
                <a:solidFill>
                  <a:schemeClr val="bg1"/>
                </a:solidFill>
              </a:rPr>
              <a:t>High-fidelity model (too expensive!)</a:t>
            </a:r>
          </a:p>
        </p:txBody>
      </p:sp>
      <p:sp>
        <p:nvSpPr>
          <p:cNvPr id="6" name="TextBox 5">
            <a:extLst>
              <a:ext uri="{FF2B5EF4-FFF2-40B4-BE49-F238E27FC236}">
                <a16:creationId xmlns:a16="http://schemas.microsoft.com/office/drawing/2014/main" id="{2A15BE79-DC83-B454-AFD9-5DB1E76357A0}"/>
              </a:ext>
            </a:extLst>
          </p:cNvPr>
          <p:cNvSpPr txBox="1"/>
          <p:nvPr/>
        </p:nvSpPr>
        <p:spPr>
          <a:xfrm>
            <a:off x="8024326" y="1009929"/>
            <a:ext cx="4116874" cy="369332"/>
          </a:xfrm>
          <a:prstGeom prst="rect">
            <a:avLst/>
          </a:prstGeom>
          <a:solidFill>
            <a:schemeClr val="tx1"/>
          </a:solidFill>
        </p:spPr>
        <p:txBody>
          <a:bodyPr wrap="square" rtlCol="0">
            <a:spAutoFit/>
          </a:bodyPr>
          <a:lstStyle/>
          <a:p>
            <a:pPr algn="ctr"/>
            <a:r>
              <a:rPr lang="en-US" dirty="0">
                <a:solidFill>
                  <a:schemeClr val="bg1"/>
                </a:solidFill>
              </a:rPr>
              <a:t>Neural Network</a:t>
            </a:r>
          </a:p>
        </p:txBody>
      </p:sp>
      <p:pic>
        <p:nvPicPr>
          <p:cNvPr id="9" name="Picture 8" descr="A network of colorful circles and lines&#10;&#10;AI-generated content may be incorrect.">
            <a:extLst>
              <a:ext uri="{FF2B5EF4-FFF2-40B4-BE49-F238E27FC236}">
                <a16:creationId xmlns:a16="http://schemas.microsoft.com/office/drawing/2014/main" id="{EA958C1D-DECB-5A9A-EF0F-3EE14533E4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457" y="979346"/>
            <a:ext cx="672755" cy="672755"/>
          </a:xfrm>
          <a:prstGeom prst="rect">
            <a:avLst/>
          </a:prstGeom>
        </p:spPr>
      </p:pic>
      <p:sp>
        <p:nvSpPr>
          <p:cNvPr id="10" name="TextBox 9">
            <a:extLst>
              <a:ext uri="{FF2B5EF4-FFF2-40B4-BE49-F238E27FC236}">
                <a16:creationId xmlns:a16="http://schemas.microsoft.com/office/drawing/2014/main" id="{66A74311-A6B6-A308-36DD-96BBA3BE5AEB}"/>
              </a:ext>
            </a:extLst>
          </p:cNvPr>
          <p:cNvSpPr txBox="1"/>
          <p:nvPr/>
        </p:nvSpPr>
        <p:spPr>
          <a:xfrm>
            <a:off x="3359150" y="4312753"/>
            <a:ext cx="5492750" cy="369332"/>
          </a:xfrm>
          <a:prstGeom prst="rect">
            <a:avLst/>
          </a:prstGeom>
          <a:solidFill>
            <a:schemeClr val="tx1"/>
          </a:solidFill>
        </p:spPr>
        <p:txBody>
          <a:bodyPr wrap="square" rtlCol="0">
            <a:spAutoFit/>
          </a:bodyPr>
          <a:lstStyle/>
          <a:p>
            <a:pPr algn="ctr"/>
            <a:r>
              <a:rPr lang="en-US" dirty="0">
                <a:solidFill>
                  <a:schemeClr val="bg1"/>
                </a:solidFill>
              </a:rPr>
              <a:t>Precipitation rate (mm/day)</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13" name="Picture 12" descr="\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title="IguanaTex Bitmap Display">
            <a:extLst>
              <a:ext uri="{FF2B5EF4-FFF2-40B4-BE49-F238E27FC236}">
                <a16:creationId xmlns:a16="http://schemas.microsoft.com/office/drawing/2014/main" id="{7ECECAB8-CB7A-7B64-4A04-72CC6178B06E}"/>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56000" y="1282017"/>
            <a:ext cx="11886042" cy="472965"/>
          </a:xfrm>
          <a:prstGeom prst="rect">
            <a:avLst/>
          </a:prstGeom>
        </p:spPr>
      </p:pic>
      <p:sp>
        <p:nvSpPr>
          <p:cNvPr id="2" name="TextBox 1">
            <a:extLst>
              <a:ext uri="{FF2B5EF4-FFF2-40B4-BE49-F238E27FC236}">
                <a16:creationId xmlns:a16="http://schemas.microsoft.com/office/drawing/2014/main" id="{9CB82234-B4D6-4869-BEBF-1A7ABFFAC121}"/>
              </a:ext>
            </a:extLst>
          </p:cNvPr>
          <p:cNvSpPr txBox="1"/>
          <p:nvPr/>
        </p:nvSpPr>
        <p:spPr>
          <a:xfrm>
            <a:off x="0" y="2062716"/>
            <a:ext cx="12192000" cy="3323987"/>
          </a:xfrm>
          <a:prstGeom prst="rect">
            <a:avLst/>
          </a:prstGeom>
          <a:noFill/>
        </p:spPr>
        <p:txBody>
          <a:bodyPr wrap="square" rtlCol="0">
            <a:spAutoFit/>
          </a:bodyPr>
          <a:lstStyle/>
          <a:p>
            <a:pPr algn="l"/>
            <a:r>
              <a:rPr lang="en-US" sz="3000" u="sng" dirty="0"/>
              <a:t>Universal Approximation Theorem</a:t>
            </a:r>
            <a:r>
              <a:rPr lang="en-US" sz="3000" dirty="0"/>
              <a:t>:</a:t>
            </a:r>
            <a:br>
              <a:rPr lang="en-US" sz="3000" dirty="0"/>
            </a:br>
            <a:r>
              <a:rPr lang="en-US" sz="3000" dirty="0"/>
              <a:t>By making an artificial neural network wide enough (large W)</a:t>
            </a:r>
            <a:br>
              <a:rPr lang="en-US" sz="3000" dirty="0"/>
            </a:br>
            <a:r>
              <a:rPr lang="en-US" sz="3000" dirty="0"/>
              <a:t>or by making an artificial neural network deep enough (many combined </a:t>
            </a:r>
            <a:r>
              <a:rPr lang="el-GR" sz="3000" dirty="0">
                <a:latin typeface="Times New Roman" panose="02020603050405020304" pitchFamily="18" charset="0"/>
                <a:cs typeface="Times New Roman" panose="02020603050405020304" pitchFamily="18" charset="0"/>
              </a:rPr>
              <a:t>ϕ</a:t>
            </a:r>
            <a:r>
              <a:rPr lang="en-US" sz="3000" dirty="0">
                <a:cs typeface="Times New Roman" panose="02020603050405020304" pitchFamily="18" charset="0"/>
              </a:rPr>
              <a:t>)</a:t>
            </a:r>
            <a:br>
              <a:rPr lang="en-US" sz="3000" dirty="0">
                <a:cs typeface="Times New Roman" panose="02020603050405020304" pitchFamily="18" charset="0"/>
              </a:rPr>
            </a:br>
            <a:br>
              <a:rPr lang="en-US" sz="3000" dirty="0">
                <a:cs typeface="Times New Roman" panose="02020603050405020304" pitchFamily="18" charset="0"/>
              </a:rPr>
            </a:br>
            <a:r>
              <a:rPr lang="en-US" sz="3000" b="1" dirty="0">
                <a:cs typeface="Times New Roman" panose="02020603050405020304" pitchFamily="18" charset="0"/>
              </a:rPr>
              <a:t>A neural network can represent any continuous functions</a:t>
            </a:r>
          </a:p>
          <a:p>
            <a:pPr algn="l"/>
            <a:endParaRPr lang="en-US" sz="3000" b="1" dirty="0">
              <a:cs typeface="Times New Roman" panose="02020603050405020304" pitchFamily="18" charset="0"/>
            </a:endParaRPr>
          </a:p>
          <a:p>
            <a:pPr algn="l"/>
            <a:r>
              <a:rPr lang="en-US" sz="3000" dirty="0"/>
              <a:t> </a:t>
            </a:r>
          </a:p>
        </p:txBody>
      </p:sp>
      <p:sp>
        <p:nvSpPr>
          <p:cNvPr id="4" name="TextBox 3">
            <a:extLst>
              <a:ext uri="{FF2B5EF4-FFF2-40B4-BE49-F238E27FC236}">
                <a16:creationId xmlns:a16="http://schemas.microsoft.com/office/drawing/2014/main" id="{3C60CC8F-84C8-4BF6-AA76-31775A9F15F3}"/>
              </a:ext>
            </a:extLst>
          </p:cNvPr>
          <p:cNvSpPr txBox="1"/>
          <p:nvPr/>
        </p:nvSpPr>
        <p:spPr>
          <a:xfrm>
            <a:off x="6784259" y="5934670"/>
            <a:ext cx="5407742" cy="923330"/>
          </a:xfrm>
          <a:prstGeom prst="rect">
            <a:avLst/>
          </a:prstGeom>
          <a:noFill/>
        </p:spPr>
        <p:txBody>
          <a:bodyPr wrap="square" rtlCol="0">
            <a:spAutoFit/>
          </a:bodyPr>
          <a:lstStyle/>
          <a:p>
            <a:pPr algn="r"/>
            <a:r>
              <a:rPr lang="en-US" i="1" u="sng" dirty="0"/>
              <a:t>Sources</a:t>
            </a:r>
            <a:r>
              <a:rPr lang="en-US" i="1" dirty="0"/>
              <a:t>: </a:t>
            </a:r>
            <a:r>
              <a:rPr lang="en-US" i="1" dirty="0" err="1"/>
              <a:t>Cybenko</a:t>
            </a:r>
            <a:r>
              <a:rPr lang="en-US" i="1" dirty="0"/>
              <a:t> &amp; Hornik (1989), </a:t>
            </a:r>
            <a:br>
              <a:rPr lang="en-US" i="1" dirty="0"/>
            </a:br>
            <a:r>
              <a:rPr lang="en-US" i="1" dirty="0"/>
              <a:t>Leshno et al. (1993), Zhou et al. (2017)</a:t>
            </a:r>
          </a:p>
          <a:p>
            <a:pPr algn="r"/>
            <a:r>
              <a:rPr lang="en-US" i="1" u="sng" dirty="0"/>
              <a:t>Image source</a:t>
            </a:r>
            <a:r>
              <a:rPr lang="en-US" i="1" dirty="0"/>
              <a:t>: ETHZ Deep Learning for scientific comp.</a:t>
            </a:r>
          </a:p>
        </p:txBody>
      </p:sp>
      <p:pic>
        <p:nvPicPr>
          <p:cNvPr id="8" name="Picture 7">
            <a:extLst>
              <a:ext uri="{FF2B5EF4-FFF2-40B4-BE49-F238E27FC236}">
                <a16:creationId xmlns:a16="http://schemas.microsoft.com/office/drawing/2014/main" id="{245B0157-7007-243D-EA09-5C4902D5A286}"/>
              </a:ext>
            </a:extLst>
          </p:cNvPr>
          <p:cNvPicPr>
            <a:picLocks noChangeAspect="1"/>
          </p:cNvPicPr>
          <p:nvPr/>
        </p:nvPicPr>
        <p:blipFill>
          <a:blip r:embed="rId5"/>
          <a:stretch>
            <a:fillRect/>
          </a:stretch>
        </p:blipFill>
        <p:spPr>
          <a:xfrm>
            <a:off x="0" y="4445353"/>
            <a:ext cx="6784258" cy="2412647"/>
          </a:xfrm>
          <a:prstGeom prst="rect">
            <a:avLst/>
          </a:prstGeom>
        </p:spPr>
      </p:pic>
    </p:spTree>
    <p:extLst>
      <p:ext uri="{BB962C8B-B14F-4D97-AF65-F5344CB8AC3E}">
        <p14:creationId xmlns:p14="http://schemas.microsoft.com/office/powerpoint/2010/main" val="21997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10" name="Picture 9" descr="\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title="IguanaTex Bitmap Display">
            <a:extLst>
              <a:ext uri="{FF2B5EF4-FFF2-40B4-BE49-F238E27FC236}">
                <a16:creationId xmlns:a16="http://schemas.microsoft.com/office/drawing/2014/main" id="{B68B1EB9-A533-7D64-8396-1D273A564C4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6042" cy="472965"/>
          </a:xfrm>
          <a:prstGeom prst="rect">
            <a:avLst/>
          </a:prstGeom>
        </p:spPr>
      </p:pic>
      <p:sp>
        <p:nvSpPr>
          <p:cNvPr id="2" name="TextBox 1">
            <a:extLst>
              <a:ext uri="{FF2B5EF4-FFF2-40B4-BE49-F238E27FC236}">
                <a16:creationId xmlns:a16="http://schemas.microsoft.com/office/drawing/2014/main" id="{9CB82234-B4D6-4869-BEBF-1A7ABFFAC121}"/>
              </a:ext>
            </a:extLst>
          </p:cNvPr>
          <p:cNvSpPr txBox="1"/>
          <p:nvPr/>
        </p:nvSpPr>
        <p:spPr>
          <a:xfrm>
            <a:off x="0" y="2062716"/>
            <a:ext cx="12192000" cy="3785652"/>
          </a:xfrm>
          <a:prstGeom prst="rect">
            <a:avLst/>
          </a:prstGeom>
          <a:noFill/>
        </p:spPr>
        <p:txBody>
          <a:bodyPr wrap="square" rtlCol="0">
            <a:spAutoFit/>
          </a:bodyPr>
          <a:lstStyle/>
          <a:p>
            <a:pPr algn="l"/>
            <a:r>
              <a:rPr lang="en-US" sz="3000" u="sng" dirty="0"/>
              <a:t>Universal Approximation Theorem</a:t>
            </a:r>
            <a:r>
              <a:rPr lang="en-US" sz="3000" dirty="0"/>
              <a:t>:</a:t>
            </a:r>
            <a:br>
              <a:rPr lang="en-US" sz="3000" dirty="0"/>
            </a:br>
            <a:r>
              <a:rPr lang="en-US" sz="3000" dirty="0"/>
              <a:t>By making an artificial neural network wide enough (large W)</a:t>
            </a:r>
            <a:br>
              <a:rPr lang="en-US" sz="3000" dirty="0"/>
            </a:br>
            <a:r>
              <a:rPr lang="en-US" sz="3000" dirty="0"/>
              <a:t>or by making an artificial neural network deep enough (many </a:t>
            </a:r>
            <a:r>
              <a:rPr lang="el-GR" sz="3000" dirty="0">
                <a:latin typeface="Times New Roman" panose="02020603050405020304" pitchFamily="18" charset="0"/>
                <a:cs typeface="Times New Roman" panose="02020603050405020304" pitchFamily="18" charset="0"/>
              </a:rPr>
              <a:t>ϕ</a:t>
            </a:r>
            <a:r>
              <a:rPr lang="en-US" sz="3000" dirty="0">
                <a:cs typeface="Times New Roman" panose="02020603050405020304" pitchFamily="18" charset="0"/>
              </a:rPr>
              <a:t>)</a:t>
            </a:r>
            <a:br>
              <a:rPr lang="en-US" sz="3000" dirty="0">
                <a:cs typeface="Times New Roman" panose="02020603050405020304" pitchFamily="18" charset="0"/>
              </a:rPr>
            </a:br>
            <a:br>
              <a:rPr lang="en-US" sz="3000" dirty="0">
                <a:cs typeface="Times New Roman" panose="02020603050405020304" pitchFamily="18" charset="0"/>
              </a:rPr>
            </a:br>
            <a:r>
              <a:rPr lang="en-US" sz="3000" b="1" dirty="0">
                <a:cs typeface="Times New Roman" panose="02020603050405020304" pitchFamily="18" charset="0"/>
              </a:rPr>
              <a:t>A neural network can represent any continuous functions</a:t>
            </a:r>
          </a:p>
          <a:p>
            <a:pPr algn="l"/>
            <a:r>
              <a:rPr lang="en-US" sz="3000" b="1" dirty="0">
                <a:cs typeface="Times New Roman" panose="02020603050405020304" pitchFamily="18" charset="0"/>
              </a:rPr>
              <a:t>and even any nonlinear continuous operator</a:t>
            </a:r>
          </a:p>
          <a:p>
            <a:pPr algn="l"/>
            <a:endParaRPr lang="en-US" sz="3000" b="1" dirty="0">
              <a:cs typeface="Times New Roman" panose="02020603050405020304" pitchFamily="18" charset="0"/>
            </a:endParaRPr>
          </a:p>
          <a:p>
            <a:pPr algn="l"/>
            <a:r>
              <a:rPr lang="en-US" sz="3000" dirty="0"/>
              <a:t> </a:t>
            </a:r>
          </a:p>
        </p:txBody>
      </p:sp>
      <p:sp>
        <p:nvSpPr>
          <p:cNvPr id="6" name="TextBox 5">
            <a:extLst>
              <a:ext uri="{FF2B5EF4-FFF2-40B4-BE49-F238E27FC236}">
                <a16:creationId xmlns:a16="http://schemas.microsoft.com/office/drawing/2014/main" id="{44EA8EA7-6E6D-47F9-B07C-7AE4839D5939}"/>
              </a:ext>
            </a:extLst>
          </p:cNvPr>
          <p:cNvSpPr txBox="1"/>
          <p:nvPr/>
        </p:nvSpPr>
        <p:spPr>
          <a:xfrm>
            <a:off x="7549116" y="6211669"/>
            <a:ext cx="4642884" cy="646331"/>
          </a:xfrm>
          <a:prstGeom prst="rect">
            <a:avLst/>
          </a:prstGeom>
          <a:noFill/>
        </p:spPr>
        <p:txBody>
          <a:bodyPr wrap="square" rtlCol="0">
            <a:spAutoFit/>
          </a:bodyPr>
          <a:lstStyle/>
          <a:p>
            <a:pPr algn="r"/>
            <a:r>
              <a:rPr lang="en-US" i="1" u="sng" dirty="0"/>
              <a:t>Source</a:t>
            </a:r>
            <a:r>
              <a:rPr lang="en-US" i="1" dirty="0"/>
              <a:t>: Lu et al. (2021)</a:t>
            </a:r>
            <a:br>
              <a:rPr lang="en-US" i="1" dirty="0"/>
            </a:br>
            <a:r>
              <a:rPr lang="en-US" i="1" u="sng" dirty="0"/>
              <a:t>Image source</a:t>
            </a:r>
            <a:r>
              <a:rPr lang="en-US" i="1" dirty="0"/>
              <a:t>: Midjourney</a:t>
            </a:r>
          </a:p>
        </p:txBody>
      </p:sp>
      <p:pic>
        <p:nvPicPr>
          <p:cNvPr id="5" name="Picture 4" descr="A blue planet with a mountain in the background&#10;&#10;AI-generated content may be incorrect.">
            <a:extLst>
              <a:ext uri="{FF2B5EF4-FFF2-40B4-BE49-F238E27FC236}">
                <a16:creationId xmlns:a16="http://schemas.microsoft.com/office/drawing/2014/main" id="{CAF801A1-0815-954D-8380-5ABD7D34A891}"/>
              </a:ext>
            </a:extLst>
          </p:cNvPr>
          <p:cNvPicPr>
            <a:picLocks noChangeAspect="1"/>
          </p:cNvPicPr>
          <p:nvPr/>
        </p:nvPicPr>
        <p:blipFill>
          <a:blip r:embed="rId4">
            <a:extLst>
              <a:ext uri="{28A0092B-C50C-407E-A947-70E740481C1C}">
                <a14:useLocalDpi xmlns:a14="http://schemas.microsoft.com/office/drawing/2010/main" val="0"/>
              </a:ext>
            </a:extLst>
          </a:blip>
          <a:srcRect t="14000" b="66160"/>
          <a:stretch>
            <a:fillRect/>
          </a:stretch>
        </p:blipFill>
        <p:spPr>
          <a:xfrm>
            <a:off x="0" y="4977765"/>
            <a:ext cx="9525000" cy="1889760"/>
          </a:xfrm>
          <a:prstGeom prst="rect">
            <a:avLst/>
          </a:prstGeom>
        </p:spPr>
      </p:pic>
    </p:spTree>
    <p:extLst>
      <p:ext uri="{BB962C8B-B14F-4D97-AF65-F5344CB8AC3E}">
        <p14:creationId xmlns:p14="http://schemas.microsoft.com/office/powerpoint/2010/main" val="358887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19" name="Picture 18" descr="\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title="IguanaTex Bitmap Display">
            <a:extLst>
              <a:ext uri="{FF2B5EF4-FFF2-40B4-BE49-F238E27FC236}">
                <a16:creationId xmlns:a16="http://schemas.microsoft.com/office/drawing/2014/main" id="{7E215EE7-79A9-8D7D-D765-B75A27B7993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6042" cy="472965"/>
          </a:xfrm>
          <a:prstGeom prst="rect">
            <a:avLst/>
          </a:prstGeom>
        </p:spPr>
      </p:pic>
      <p:grpSp>
        <p:nvGrpSpPr>
          <p:cNvPr id="9" name="Group 8">
            <a:extLst>
              <a:ext uri="{FF2B5EF4-FFF2-40B4-BE49-F238E27FC236}">
                <a16:creationId xmlns:a16="http://schemas.microsoft.com/office/drawing/2014/main" id="{3158AEC7-CF90-4F2E-8A34-8ED6212439A4}"/>
              </a:ext>
            </a:extLst>
          </p:cNvPr>
          <p:cNvGrpSpPr/>
          <p:nvPr/>
        </p:nvGrpSpPr>
        <p:grpSpPr>
          <a:xfrm>
            <a:off x="6319777" y="1956391"/>
            <a:ext cx="902824" cy="1733643"/>
            <a:chOff x="6319777" y="1956391"/>
            <a:chExt cx="902824" cy="1733643"/>
          </a:xfrm>
        </p:grpSpPr>
        <p:cxnSp>
          <p:nvCxnSpPr>
            <p:cNvPr id="7" name="Straight Arrow Connector 6">
              <a:extLst>
                <a:ext uri="{FF2B5EF4-FFF2-40B4-BE49-F238E27FC236}">
                  <a16:creationId xmlns:a16="http://schemas.microsoft.com/office/drawing/2014/main" id="{8AF10BFA-FB92-4C27-8244-B728E9175226}"/>
                </a:ext>
              </a:extLst>
            </p:cNvPr>
            <p:cNvCxnSpPr/>
            <p:nvPr/>
          </p:nvCxnSpPr>
          <p:spPr>
            <a:xfrm flipV="1">
              <a:off x="6794205" y="1956391"/>
              <a:ext cx="0" cy="871869"/>
            </a:xfrm>
            <a:prstGeom prst="straightConnector1">
              <a:avLst/>
            </a:prstGeom>
            <a:ln w="38100">
              <a:solidFill>
                <a:srgbClr val="F7931E"/>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9A3341-82F4-4CFD-A6D8-A621018FF556}"/>
                </a:ext>
              </a:extLst>
            </p:cNvPr>
            <p:cNvSpPr txBox="1"/>
            <p:nvPr/>
          </p:nvSpPr>
          <p:spPr>
            <a:xfrm>
              <a:off x="6319777" y="2828260"/>
              <a:ext cx="902824" cy="861774"/>
            </a:xfrm>
            <a:prstGeom prst="rect">
              <a:avLst/>
            </a:prstGeom>
            <a:noFill/>
          </p:spPr>
          <p:txBody>
            <a:bodyPr wrap="square" rtlCol="0">
              <a:spAutoFit/>
            </a:bodyPr>
            <a:lstStyle/>
            <a:p>
              <a:pPr algn="ctr"/>
              <a:r>
                <a:rPr lang="en-US" sz="5000" dirty="0">
                  <a:solidFill>
                    <a:srgbClr val="F7931E"/>
                  </a:solidFill>
                </a:rPr>
                <a:t>?</a:t>
              </a:r>
            </a:p>
          </p:txBody>
        </p:sp>
      </p:grpSp>
      <p:sp>
        <p:nvSpPr>
          <p:cNvPr id="10" name="TextBox 9">
            <a:extLst>
              <a:ext uri="{FF2B5EF4-FFF2-40B4-BE49-F238E27FC236}">
                <a16:creationId xmlns:a16="http://schemas.microsoft.com/office/drawing/2014/main" id="{FE8C6955-68CF-41AC-BE21-7DC60B2E9008}"/>
              </a:ext>
            </a:extLst>
          </p:cNvPr>
          <p:cNvSpPr txBox="1"/>
          <p:nvPr/>
        </p:nvSpPr>
        <p:spPr>
          <a:xfrm>
            <a:off x="3404886" y="2828260"/>
            <a:ext cx="902824" cy="861774"/>
          </a:xfrm>
          <a:prstGeom prst="rect">
            <a:avLst/>
          </a:prstGeom>
          <a:noFill/>
        </p:spPr>
        <p:txBody>
          <a:bodyPr wrap="square" rtlCol="0">
            <a:spAutoFit/>
          </a:bodyPr>
          <a:lstStyle/>
          <a:p>
            <a:pPr algn="ctr"/>
            <a:r>
              <a:rPr lang="en-US" sz="5000" dirty="0">
                <a:solidFill>
                  <a:srgbClr val="F7931E"/>
                </a:solidFill>
              </a:rPr>
              <a:t>?</a:t>
            </a:r>
          </a:p>
        </p:txBody>
      </p:sp>
      <p:cxnSp>
        <p:nvCxnSpPr>
          <p:cNvPr id="11" name="Straight Arrow Connector 10">
            <a:extLst>
              <a:ext uri="{FF2B5EF4-FFF2-40B4-BE49-F238E27FC236}">
                <a16:creationId xmlns:a16="http://schemas.microsoft.com/office/drawing/2014/main" id="{2CC569C2-A480-4107-85E5-5E6C25342B66}"/>
              </a:ext>
            </a:extLst>
          </p:cNvPr>
          <p:cNvCxnSpPr/>
          <p:nvPr/>
        </p:nvCxnSpPr>
        <p:spPr>
          <a:xfrm flipV="1">
            <a:off x="3844590" y="1956391"/>
            <a:ext cx="0" cy="871869"/>
          </a:xfrm>
          <a:prstGeom prst="straightConnector1">
            <a:avLst/>
          </a:prstGeom>
          <a:ln w="38100">
            <a:solidFill>
              <a:srgbClr val="F7931E"/>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87F9FCE-A22A-46EC-ADF1-3141B8FBD5B0}"/>
              </a:ext>
            </a:extLst>
          </p:cNvPr>
          <p:cNvGrpSpPr/>
          <p:nvPr/>
        </p:nvGrpSpPr>
        <p:grpSpPr>
          <a:xfrm>
            <a:off x="9234668" y="1956391"/>
            <a:ext cx="902824" cy="1733643"/>
            <a:chOff x="6319777" y="1956391"/>
            <a:chExt cx="902824" cy="1733643"/>
          </a:xfrm>
        </p:grpSpPr>
        <p:cxnSp>
          <p:nvCxnSpPr>
            <p:cNvPr id="14" name="Straight Arrow Connector 13">
              <a:extLst>
                <a:ext uri="{FF2B5EF4-FFF2-40B4-BE49-F238E27FC236}">
                  <a16:creationId xmlns:a16="http://schemas.microsoft.com/office/drawing/2014/main" id="{A2514647-F3AA-4833-81AD-A64E3872D211}"/>
                </a:ext>
              </a:extLst>
            </p:cNvPr>
            <p:cNvCxnSpPr/>
            <p:nvPr/>
          </p:nvCxnSpPr>
          <p:spPr>
            <a:xfrm flipV="1">
              <a:off x="6794205" y="1956391"/>
              <a:ext cx="0" cy="871869"/>
            </a:xfrm>
            <a:prstGeom prst="straightConnector1">
              <a:avLst/>
            </a:prstGeom>
            <a:ln w="38100">
              <a:solidFill>
                <a:srgbClr val="F7931E"/>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5ABB9F-500B-4BDB-A52C-4DB27B60FC53}"/>
                </a:ext>
              </a:extLst>
            </p:cNvPr>
            <p:cNvSpPr txBox="1"/>
            <p:nvPr/>
          </p:nvSpPr>
          <p:spPr>
            <a:xfrm>
              <a:off x="6319777" y="2828260"/>
              <a:ext cx="902824" cy="861774"/>
            </a:xfrm>
            <a:prstGeom prst="rect">
              <a:avLst/>
            </a:prstGeom>
            <a:noFill/>
          </p:spPr>
          <p:txBody>
            <a:bodyPr wrap="square" rtlCol="0">
              <a:spAutoFit/>
            </a:bodyPr>
            <a:lstStyle/>
            <a:p>
              <a:pPr algn="ctr"/>
              <a:r>
                <a:rPr lang="en-US" sz="5000" dirty="0">
                  <a:solidFill>
                    <a:srgbClr val="F7931E"/>
                  </a:solidFill>
                </a:rPr>
                <a:t>?</a:t>
              </a:r>
            </a:p>
          </p:txBody>
        </p:sp>
      </p:grpSp>
      <p:grpSp>
        <p:nvGrpSpPr>
          <p:cNvPr id="16" name="Group 15">
            <a:extLst>
              <a:ext uri="{FF2B5EF4-FFF2-40B4-BE49-F238E27FC236}">
                <a16:creationId xmlns:a16="http://schemas.microsoft.com/office/drawing/2014/main" id="{7A80D803-CD89-45C6-BCA8-DD37CC43A94A}"/>
              </a:ext>
            </a:extLst>
          </p:cNvPr>
          <p:cNvGrpSpPr/>
          <p:nvPr/>
        </p:nvGrpSpPr>
        <p:grpSpPr>
          <a:xfrm>
            <a:off x="11084946" y="1956391"/>
            <a:ext cx="902824" cy="1733643"/>
            <a:chOff x="6319777" y="1956391"/>
            <a:chExt cx="902824" cy="1733643"/>
          </a:xfrm>
        </p:grpSpPr>
        <p:cxnSp>
          <p:nvCxnSpPr>
            <p:cNvPr id="17" name="Straight Arrow Connector 16">
              <a:extLst>
                <a:ext uri="{FF2B5EF4-FFF2-40B4-BE49-F238E27FC236}">
                  <a16:creationId xmlns:a16="http://schemas.microsoft.com/office/drawing/2014/main" id="{BF7CBED5-5A57-4AF4-94CB-CFB69A24AEA0}"/>
                </a:ext>
              </a:extLst>
            </p:cNvPr>
            <p:cNvCxnSpPr/>
            <p:nvPr/>
          </p:nvCxnSpPr>
          <p:spPr>
            <a:xfrm flipV="1">
              <a:off x="6794205" y="1956391"/>
              <a:ext cx="0" cy="871869"/>
            </a:xfrm>
            <a:prstGeom prst="straightConnector1">
              <a:avLst/>
            </a:prstGeom>
            <a:ln w="38100">
              <a:solidFill>
                <a:srgbClr val="F7931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6697454-0D53-470A-BAFC-D072B1DDC4B1}"/>
                </a:ext>
              </a:extLst>
            </p:cNvPr>
            <p:cNvSpPr txBox="1"/>
            <p:nvPr/>
          </p:nvSpPr>
          <p:spPr>
            <a:xfrm>
              <a:off x="6319777" y="2828260"/>
              <a:ext cx="902824" cy="861774"/>
            </a:xfrm>
            <a:prstGeom prst="rect">
              <a:avLst/>
            </a:prstGeom>
            <a:noFill/>
          </p:spPr>
          <p:txBody>
            <a:bodyPr wrap="square" rtlCol="0">
              <a:spAutoFit/>
            </a:bodyPr>
            <a:lstStyle/>
            <a:p>
              <a:pPr algn="ctr"/>
              <a:r>
                <a:rPr lang="en-US" sz="5000" dirty="0">
                  <a:solidFill>
                    <a:srgbClr val="F7931E"/>
                  </a:solidFill>
                </a:rPr>
                <a:t>?</a:t>
              </a:r>
            </a:p>
          </p:txBody>
        </p:sp>
      </p:grpSp>
      <p:sp>
        <p:nvSpPr>
          <p:cNvPr id="2" name="TextBox 1">
            <a:extLst>
              <a:ext uri="{FF2B5EF4-FFF2-40B4-BE49-F238E27FC236}">
                <a16:creationId xmlns:a16="http://schemas.microsoft.com/office/drawing/2014/main" id="{50A32017-4C35-7AB1-F39E-46BB20864EBB}"/>
              </a:ext>
            </a:extLst>
          </p:cNvPr>
          <p:cNvSpPr txBox="1"/>
          <p:nvPr/>
        </p:nvSpPr>
        <p:spPr>
          <a:xfrm>
            <a:off x="0" y="3700129"/>
            <a:ext cx="12192000" cy="769441"/>
          </a:xfrm>
          <a:prstGeom prst="rect">
            <a:avLst/>
          </a:prstGeom>
          <a:noFill/>
        </p:spPr>
        <p:txBody>
          <a:bodyPr wrap="square" rtlCol="0">
            <a:spAutoFit/>
          </a:bodyPr>
          <a:lstStyle/>
          <a:p>
            <a:pPr algn="ctr"/>
            <a:r>
              <a:rPr lang="en-US" sz="4400" dirty="0">
                <a:latin typeface="+mj-lt"/>
              </a:rPr>
              <a:t>How to train so many weights and biases?</a:t>
            </a:r>
          </a:p>
        </p:txBody>
      </p:sp>
    </p:spTree>
    <p:extLst>
      <p:ext uri="{BB962C8B-B14F-4D97-AF65-F5344CB8AC3E}">
        <p14:creationId xmlns:p14="http://schemas.microsoft.com/office/powerpoint/2010/main" val="185409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4" name="Picture 3" descr="Diagram&#10;&#10;Description automatically generated">
            <a:extLst>
              <a:ext uri="{FF2B5EF4-FFF2-40B4-BE49-F238E27FC236}">
                <a16:creationId xmlns:a16="http://schemas.microsoft.com/office/drawing/2014/main" id="{1D9936A0-D48C-4ECE-9F17-D6F798D8F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552" y="1038828"/>
            <a:ext cx="7758896" cy="5819172"/>
          </a:xfrm>
          <a:prstGeom prst="rect">
            <a:avLst/>
          </a:prstGeom>
        </p:spPr>
      </p:pic>
      <p:grpSp>
        <p:nvGrpSpPr>
          <p:cNvPr id="2" name="Group 1">
            <a:extLst>
              <a:ext uri="{FF2B5EF4-FFF2-40B4-BE49-F238E27FC236}">
                <a16:creationId xmlns:a16="http://schemas.microsoft.com/office/drawing/2014/main" id="{890AE1BB-7501-2BD5-AFF0-28CCF1255B52}"/>
              </a:ext>
            </a:extLst>
          </p:cNvPr>
          <p:cNvGrpSpPr/>
          <p:nvPr/>
        </p:nvGrpSpPr>
        <p:grpSpPr>
          <a:xfrm>
            <a:off x="0" y="3153065"/>
            <a:ext cx="3003047" cy="1777960"/>
            <a:chOff x="0" y="3153065"/>
            <a:chExt cx="3003047" cy="1777960"/>
          </a:xfrm>
        </p:grpSpPr>
        <p:pic>
          <p:nvPicPr>
            <p:cNvPr id="6" name="Picture 5" descr="A close-up of a globe&#10;&#10;AI-generated content may be incorrect.">
              <a:extLst>
                <a:ext uri="{FF2B5EF4-FFF2-40B4-BE49-F238E27FC236}">
                  <a16:creationId xmlns:a16="http://schemas.microsoft.com/office/drawing/2014/main" id="{9EF59C4C-967E-EE15-2190-DCB7DE237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3750"/>
              <a:ext cx="2146391" cy="1479509"/>
            </a:xfrm>
            <a:prstGeom prst="rect">
              <a:avLst/>
            </a:prstGeom>
          </p:spPr>
        </p:pic>
        <p:pic>
          <p:nvPicPr>
            <p:cNvPr id="7" name="Picture 6" descr="A thermometer with a red and blue temperature&#10;&#10;AI-generated content may be incorrect.">
              <a:extLst>
                <a:ext uri="{FF2B5EF4-FFF2-40B4-BE49-F238E27FC236}">
                  <a16:creationId xmlns:a16="http://schemas.microsoft.com/office/drawing/2014/main" id="{485928C9-4628-DBDB-4FB9-D2FFB25DB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391" y="3153065"/>
              <a:ext cx="856656" cy="856656"/>
            </a:xfrm>
            <a:prstGeom prst="rect">
              <a:avLst/>
            </a:prstGeom>
          </p:spPr>
        </p:pic>
        <p:grpSp>
          <p:nvGrpSpPr>
            <p:cNvPr id="8" name="Group 7">
              <a:extLst>
                <a:ext uri="{FF2B5EF4-FFF2-40B4-BE49-F238E27FC236}">
                  <a16:creationId xmlns:a16="http://schemas.microsoft.com/office/drawing/2014/main" id="{B90AE480-CBF6-7E72-801A-6A417E0C7DDD}"/>
                </a:ext>
              </a:extLst>
            </p:cNvPr>
            <p:cNvGrpSpPr/>
            <p:nvPr/>
          </p:nvGrpSpPr>
          <p:grpSpPr>
            <a:xfrm>
              <a:off x="2259007" y="4313208"/>
              <a:ext cx="631423" cy="617817"/>
              <a:chOff x="47052" y="3854358"/>
              <a:chExt cx="829200" cy="802997"/>
            </a:xfrm>
          </p:grpSpPr>
          <p:pic>
            <p:nvPicPr>
              <p:cNvPr id="9" name="Picture 8" descr="Icon&#10;&#10;Description automatically generated">
                <a:extLst>
                  <a:ext uri="{FF2B5EF4-FFF2-40B4-BE49-F238E27FC236}">
                    <a16:creationId xmlns:a16="http://schemas.microsoft.com/office/drawing/2014/main" id="{64E34B2C-BEAC-E5E3-6432-427BEE9834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52" y="4320599"/>
                <a:ext cx="402495" cy="336756"/>
              </a:xfrm>
              <a:prstGeom prst="rect">
                <a:avLst/>
              </a:prstGeom>
            </p:spPr>
          </p:pic>
          <p:pic>
            <p:nvPicPr>
              <p:cNvPr id="10" name="Picture 9" descr="Icon&#10;&#10;Description automatically generated">
                <a:extLst>
                  <a:ext uri="{FF2B5EF4-FFF2-40B4-BE49-F238E27FC236}">
                    <a16:creationId xmlns:a16="http://schemas.microsoft.com/office/drawing/2014/main" id="{419EADC8-1B68-6E0B-8366-5CF15BCA3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372" y="4178876"/>
                <a:ext cx="378880" cy="316998"/>
              </a:xfrm>
              <a:prstGeom prst="rect">
                <a:avLst/>
              </a:prstGeom>
            </p:spPr>
          </p:pic>
          <p:pic>
            <p:nvPicPr>
              <p:cNvPr id="11" name="Picture 10" descr="Icon&#10;&#10;Description automatically generated">
                <a:extLst>
                  <a:ext uri="{FF2B5EF4-FFF2-40B4-BE49-F238E27FC236}">
                    <a16:creationId xmlns:a16="http://schemas.microsoft.com/office/drawing/2014/main" id="{1AF34D4F-CDDF-67DA-E18F-69A2B09419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97" y="3854358"/>
                <a:ext cx="430049" cy="359810"/>
              </a:xfrm>
              <a:prstGeom prst="rect">
                <a:avLst/>
              </a:prstGeom>
            </p:spPr>
          </p:pic>
        </p:grpSp>
      </p:grpSp>
      <p:pic>
        <p:nvPicPr>
          <p:cNvPr id="12" name="Picture 11">
            <a:extLst>
              <a:ext uri="{FF2B5EF4-FFF2-40B4-BE49-F238E27FC236}">
                <a16:creationId xmlns:a16="http://schemas.microsoft.com/office/drawing/2014/main" id="{A046DAFF-6D8C-352D-7E52-45143321BF92}"/>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t="1045" b="1045"/>
          <a:stretch/>
        </p:blipFill>
        <p:spPr>
          <a:xfrm>
            <a:off x="8182929" y="3159000"/>
            <a:ext cx="479357" cy="540000"/>
          </a:xfrm>
          <a:prstGeom prst="rect">
            <a:avLst/>
          </a:prstGeom>
        </p:spPr>
      </p:pic>
      <p:cxnSp>
        <p:nvCxnSpPr>
          <p:cNvPr id="16" name="Straight Arrow Connector 15">
            <a:extLst>
              <a:ext uri="{FF2B5EF4-FFF2-40B4-BE49-F238E27FC236}">
                <a16:creationId xmlns:a16="http://schemas.microsoft.com/office/drawing/2014/main" id="{FB9E0343-DF78-9A0A-C051-FF20C440730A}"/>
              </a:ext>
            </a:extLst>
          </p:cNvPr>
          <p:cNvCxnSpPr>
            <a:stCxn id="12" idx="3"/>
          </p:cNvCxnSpPr>
          <p:nvPr/>
        </p:nvCxnSpPr>
        <p:spPr>
          <a:xfrm>
            <a:off x="8662286" y="3429000"/>
            <a:ext cx="1721337" cy="0"/>
          </a:xfrm>
          <a:prstGeom prst="straightConnector1">
            <a:avLst/>
          </a:prstGeom>
          <a:ln w="28575">
            <a:solidFill>
              <a:srgbClr val="4C7EB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25F7FB-3DAF-80A0-440E-2AC692E4575B}"/>
              </a:ext>
            </a:extLst>
          </p:cNvPr>
          <p:cNvCxnSpPr>
            <a:cxnSpLocks/>
          </p:cNvCxnSpPr>
          <p:nvPr/>
        </p:nvCxnSpPr>
        <p:spPr>
          <a:xfrm flipV="1">
            <a:off x="9334500" y="3419474"/>
            <a:ext cx="0" cy="347664"/>
          </a:xfrm>
          <a:prstGeom prst="line">
            <a:avLst/>
          </a:prstGeom>
          <a:ln w="38100">
            <a:solidFill>
              <a:srgbClr val="4C7EBE"/>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CD365D-9C76-200D-BA80-C1534D57CD7A}"/>
              </a:ext>
            </a:extLst>
          </p:cNvPr>
          <p:cNvCxnSpPr/>
          <p:nvPr/>
        </p:nvCxnSpPr>
        <p:spPr>
          <a:xfrm>
            <a:off x="8462963" y="3699000"/>
            <a:ext cx="0" cy="153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3C2BBF8-73EF-1436-FDA3-55F1397E2D1B}"/>
              </a:ext>
            </a:extLst>
          </p:cNvPr>
          <p:cNvSpPr txBox="1"/>
          <p:nvPr/>
        </p:nvSpPr>
        <p:spPr>
          <a:xfrm>
            <a:off x="8733472" y="2557700"/>
            <a:ext cx="1202055" cy="861774"/>
          </a:xfrm>
          <a:prstGeom prst="rect">
            <a:avLst/>
          </a:prstGeom>
          <a:noFill/>
        </p:spPr>
        <p:txBody>
          <a:bodyPr wrap="square">
            <a:spAutoFit/>
          </a:bodyPr>
          <a:lstStyle/>
          <a:p>
            <a:pPr algn="ctr"/>
            <a:r>
              <a:rPr lang="en-US" sz="5000" dirty="0"/>
              <a:t>☹️</a:t>
            </a:r>
          </a:p>
        </p:txBody>
      </p:sp>
      <p:pic>
        <p:nvPicPr>
          <p:cNvPr id="13" name="Picture 12" descr="A blue sky with clouds&#10;&#10;AI-generated content may be incorrect.">
            <a:extLst>
              <a:ext uri="{FF2B5EF4-FFF2-40B4-BE49-F238E27FC236}">
                <a16:creationId xmlns:a16="http://schemas.microsoft.com/office/drawing/2014/main" id="{4CBCC94F-02DC-4C42-27EE-7D27575E7E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81997" y="2914578"/>
            <a:ext cx="1810003" cy="1009791"/>
          </a:xfrm>
          <a:prstGeom prst="rect">
            <a:avLst/>
          </a:prstGeom>
        </p:spPr>
      </p:pic>
    </p:spTree>
    <p:extLst>
      <p:ext uri="{BB962C8B-B14F-4D97-AF65-F5344CB8AC3E}">
        <p14:creationId xmlns:p14="http://schemas.microsoft.com/office/powerpoint/2010/main" val="285010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8FBB0-2646-723F-C1F5-1A2CDB239F8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249D93E-802F-52C5-9B22-0190B2A235D2}"/>
              </a:ext>
            </a:extLst>
          </p:cNvPr>
          <p:cNvPicPr>
            <a:picLocks noChangeAspect="1"/>
          </p:cNvPicPr>
          <p:nvPr/>
        </p:nvPicPr>
        <p:blipFill>
          <a:blip r:embed="rId4"/>
          <a:stretch>
            <a:fillRect/>
          </a:stretch>
        </p:blipFill>
        <p:spPr>
          <a:xfrm>
            <a:off x="2838752" y="1805940"/>
            <a:ext cx="7161138" cy="4404648"/>
          </a:xfrm>
          <a:prstGeom prst="rect">
            <a:avLst/>
          </a:prstGeom>
        </p:spPr>
      </p:pic>
      <p:sp>
        <p:nvSpPr>
          <p:cNvPr id="3" name="Slide Number Placeholder 2">
            <a:extLst>
              <a:ext uri="{FF2B5EF4-FFF2-40B4-BE49-F238E27FC236}">
                <a16:creationId xmlns:a16="http://schemas.microsoft.com/office/drawing/2014/main" id="{46D37661-2E94-D825-04D5-57E994F37F49}"/>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6" name="Picture 5" descr="A close-up of a globe&#10;&#10;AI-generated content may be incorrect.">
            <a:extLst>
              <a:ext uri="{FF2B5EF4-FFF2-40B4-BE49-F238E27FC236}">
                <a16:creationId xmlns:a16="http://schemas.microsoft.com/office/drawing/2014/main" id="{A7DFBE8C-8A41-E5C6-4F1F-955BC8D63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33750"/>
            <a:ext cx="2146391" cy="1479509"/>
          </a:xfrm>
          <a:prstGeom prst="rect">
            <a:avLst/>
          </a:prstGeom>
        </p:spPr>
      </p:pic>
      <p:pic>
        <p:nvPicPr>
          <p:cNvPr id="7" name="Picture 6" descr="A thermometer with a red and blue temperature&#10;&#10;AI-generated content may be incorrect.">
            <a:extLst>
              <a:ext uri="{FF2B5EF4-FFF2-40B4-BE49-F238E27FC236}">
                <a16:creationId xmlns:a16="http://schemas.microsoft.com/office/drawing/2014/main" id="{CC972447-4327-DB88-7AD3-A77C17AA7B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6391" y="3153065"/>
            <a:ext cx="856656" cy="856656"/>
          </a:xfrm>
          <a:prstGeom prst="rect">
            <a:avLst/>
          </a:prstGeom>
        </p:spPr>
      </p:pic>
      <p:grpSp>
        <p:nvGrpSpPr>
          <p:cNvPr id="8" name="Group 7">
            <a:extLst>
              <a:ext uri="{FF2B5EF4-FFF2-40B4-BE49-F238E27FC236}">
                <a16:creationId xmlns:a16="http://schemas.microsoft.com/office/drawing/2014/main" id="{01C8F2F1-40EB-7A35-006C-7740DDAEEA15}"/>
              </a:ext>
            </a:extLst>
          </p:cNvPr>
          <p:cNvGrpSpPr/>
          <p:nvPr/>
        </p:nvGrpSpPr>
        <p:grpSpPr>
          <a:xfrm>
            <a:off x="2259007" y="4313208"/>
            <a:ext cx="631423" cy="617817"/>
            <a:chOff x="47052" y="3854358"/>
            <a:chExt cx="829200" cy="802997"/>
          </a:xfrm>
        </p:grpSpPr>
        <p:pic>
          <p:nvPicPr>
            <p:cNvPr id="9" name="Picture 8" descr="Icon&#10;&#10;Description automatically generated">
              <a:extLst>
                <a:ext uri="{FF2B5EF4-FFF2-40B4-BE49-F238E27FC236}">
                  <a16:creationId xmlns:a16="http://schemas.microsoft.com/office/drawing/2014/main" id="{99AFBD56-60F7-DB70-AF41-F3A82555CF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52" y="4320599"/>
              <a:ext cx="402495" cy="336756"/>
            </a:xfrm>
            <a:prstGeom prst="rect">
              <a:avLst/>
            </a:prstGeom>
          </p:spPr>
        </p:pic>
        <p:pic>
          <p:nvPicPr>
            <p:cNvPr id="10" name="Picture 9" descr="Icon&#10;&#10;Description automatically generated">
              <a:extLst>
                <a:ext uri="{FF2B5EF4-FFF2-40B4-BE49-F238E27FC236}">
                  <a16:creationId xmlns:a16="http://schemas.microsoft.com/office/drawing/2014/main" id="{A9C24BF3-EA0A-7BBF-2D1F-0589436070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372" y="4178876"/>
              <a:ext cx="378880" cy="316998"/>
            </a:xfrm>
            <a:prstGeom prst="rect">
              <a:avLst/>
            </a:prstGeom>
          </p:spPr>
        </p:pic>
        <p:pic>
          <p:nvPicPr>
            <p:cNvPr id="11" name="Picture 10" descr="Icon&#10;&#10;Description automatically generated">
              <a:extLst>
                <a:ext uri="{FF2B5EF4-FFF2-40B4-BE49-F238E27FC236}">
                  <a16:creationId xmlns:a16="http://schemas.microsoft.com/office/drawing/2014/main" id="{F9E70918-BDF4-539D-5602-5841613465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97" y="3854358"/>
              <a:ext cx="430049" cy="359810"/>
            </a:xfrm>
            <a:prstGeom prst="rect">
              <a:avLst/>
            </a:prstGeom>
          </p:spPr>
        </p:pic>
      </p:grpSp>
      <p:pic>
        <p:nvPicPr>
          <p:cNvPr id="12" name="Picture 11">
            <a:extLst>
              <a:ext uri="{FF2B5EF4-FFF2-40B4-BE49-F238E27FC236}">
                <a16:creationId xmlns:a16="http://schemas.microsoft.com/office/drawing/2014/main" id="{7E5E95B1-6101-3ED8-997A-49D44A346D99}"/>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rcRect t="1534" b="1534"/>
          <a:stretch/>
        </p:blipFill>
        <p:spPr>
          <a:xfrm>
            <a:off x="8182929" y="3159000"/>
            <a:ext cx="479357" cy="540000"/>
          </a:xfrm>
          <a:prstGeom prst="rect">
            <a:avLst/>
          </a:prstGeom>
        </p:spPr>
      </p:pic>
      <p:cxnSp>
        <p:nvCxnSpPr>
          <p:cNvPr id="16" name="Straight Arrow Connector 15">
            <a:extLst>
              <a:ext uri="{FF2B5EF4-FFF2-40B4-BE49-F238E27FC236}">
                <a16:creationId xmlns:a16="http://schemas.microsoft.com/office/drawing/2014/main" id="{A7A67D23-BD33-281F-3003-01176829906F}"/>
              </a:ext>
            </a:extLst>
          </p:cNvPr>
          <p:cNvCxnSpPr>
            <a:stCxn id="12" idx="3"/>
          </p:cNvCxnSpPr>
          <p:nvPr/>
        </p:nvCxnSpPr>
        <p:spPr>
          <a:xfrm>
            <a:off x="8662286" y="3429000"/>
            <a:ext cx="1721337" cy="0"/>
          </a:xfrm>
          <a:prstGeom prst="straightConnector1">
            <a:avLst/>
          </a:prstGeom>
          <a:ln w="28575">
            <a:solidFill>
              <a:srgbClr val="4C7EB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18D86D-A74B-84DD-6503-F2291CB54BE7}"/>
              </a:ext>
            </a:extLst>
          </p:cNvPr>
          <p:cNvCxnSpPr>
            <a:cxnSpLocks/>
          </p:cNvCxnSpPr>
          <p:nvPr/>
        </p:nvCxnSpPr>
        <p:spPr>
          <a:xfrm flipV="1">
            <a:off x="9334500" y="3419474"/>
            <a:ext cx="0" cy="347664"/>
          </a:xfrm>
          <a:prstGeom prst="line">
            <a:avLst/>
          </a:prstGeom>
          <a:ln w="38100">
            <a:solidFill>
              <a:srgbClr val="4C7EBE"/>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5944F0F-8DCE-EA2F-14D4-DB74514A3491}"/>
              </a:ext>
            </a:extLst>
          </p:cNvPr>
          <p:cNvCxnSpPr/>
          <p:nvPr/>
        </p:nvCxnSpPr>
        <p:spPr>
          <a:xfrm>
            <a:off x="8462963" y="3699000"/>
            <a:ext cx="0" cy="153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42BBE4-EF64-A313-C883-E72856B6C6AE}"/>
              </a:ext>
            </a:extLst>
          </p:cNvPr>
          <p:cNvSpPr txBox="1"/>
          <p:nvPr/>
        </p:nvSpPr>
        <p:spPr>
          <a:xfrm>
            <a:off x="8733472" y="2557700"/>
            <a:ext cx="1202055" cy="1631216"/>
          </a:xfrm>
          <a:prstGeom prst="rect">
            <a:avLst/>
          </a:prstGeom>
          <a:noFill/>
        </p:spPr>
        <p:txBody>
          <a:bodyPr wrap="square">
            <a:spAutoFit/>
          </a:bodyPr>
          <a:lstStyle/>
          <a:p>
            <a:pPr algn="ctr"/>
            <a:r>
              <a:rPr lang="en-US" sz="5000" dirty="0"/>
              <a:t>🙂‍↔️</a:t>
            </a:r>
          </a:p>
        </p:txBody>
      </p:sp>
      <p:pic>
        <p:nvPicPr>
          <p:cNvPr id="21" name="Picture 20" descr="\documentclass{article}&#10;\usepackage{amsmath,xcolor}&#10;\pagestyle{empty}&#10;\begin{document}&#10;&#10;$&#10;\textcolor{white}{\frac{d\mathrm{Output}}{d\mathrm{Input}}=\frac{d\mathrm{Top}}{d\mathrm{Hidden}}\frac{d\mathrm{Hidden}}{d\mathrm{Input}}}&#10;$&#10;&#10;\end{document}" title="IguanaTex Bitmap Display">
            <a:extLst>
              <a:ext uri="{FF2B5EF4-FFF2-40B4-BE49-F238E27FC236}">
                <a16:creationId xmlns:a16="http://schemas.microsoft.com/office/drawing/2014/main" id="{5DB818D5-DAF8-A1D6-834C-2E6680D882A2}"/>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400557" y="1270246"/>
            <a:ext cx="4572000" cy="612020"/>
          </a:xfrm>
          <a:prstGeom prst="rect">
            <a:avLst/>
          </a:prstGeom>
        </p:spPr>
      </p:pic>
      <p:sp>
        <p:nvSpPr>
          <p:cNvPr id="22" name="TextBox 21">
            <a:extLst>
              <a:ext uri="{FF2B5EF4-FFF2-40B4-BE49-F238E27FC236}">
                <a16:creationId xmlns:a16="http://schemas.microsoft.com/office/drawing/2014/main" id="{6F272B27-D4CC-7FC7-811F-18FC2198A140}"/>
              </a:ext>
            </a:extLst>
          </p:cNvPr>
          <p:cNvSpPr txBox="1"/>
          <p:nvPr/>
        </p:nvSpPr>
        <p:spPr>
          <a:xfrm>
            <a:off x="0" y="1258924"/>
            <a:ext cx="4800600" cy="553998"/>
          </a:xfrm>
          <a:prstGeom prst="rect">
            <a:avLst/>
          </a:prstGeom>
          <a:noFill/>
        </p:spPr>
        <p:txBody>
          <a:bodyPr wrap="square" rtlCol="0">
            <a:spAutoFit/>
          </a:bodyPr>
          <a:lstStyle/>
          <a:p>
            <a:pPr algn="l"/>
            <a:r>
              <a:rPr lang="en-US" sz="3000" dirty="0"/>
              <a:t>Automatic differentiation:</a:t>
            </a:r>
          </a:p>
        </p:txBody>
      </p:sp>
      <p:pic>
        <p:nvPicPr>
          <p:cNvPr id="4" name="Picture 3" descr="A blue sky with clouds&#10;&#10;AI-generated content may be incorrect.">
            <a:extLst>
              <a:ext uri="{FF2B5EF4-FFF2-40B4-BE49-F238E27FC236}">
                <a16:creationId xmlns:a16="http://schemas.microsoft.com/office/drawing/2014/main" id="{624FABCA-6100-BAFF-233B-4F77B634E6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1997" y="2924104"/>
            <a:ext cx="1810003" cy="1009791"/>
          </a:xfrm>
          <a:prstGeom prst="rect">
            <a:avLst/>
          </a:prstGeom>
        </p:spPr>
      </p:pic>
    </p:spTree>
    <p:extLst>
      <p:ext uri="{BB962C8B-B14F-4D97-AF65-F5344CB8AC3E}">
        <p14:creationId xmlns:p14="http://schemas.microsoft.com/office/powerpoint/2010/main" val="134895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p:txBody>
      </p:sp>
      <p:pic>
        <p:nvPicPr>
          <p:cNvPr id="5" name="Picture 4">
            <a:extLst>
              <a:ext uri="{FF2B5EF4-FFF2-40B4-BE49-F238E27FC236}">
                <a16:creationId xmlns:a16="http://schemas.microsoft.com/office/drawing/2014/main" id="{7A97E35A-4291-43D3-BA3F-C3C0147FA385}"/>
              </a:ext>
            </a:extLst>
          </p:cNvPr>
          <p:cNvPicPr>
            <a:picLocks noChangeAspect="1"/>
          </p:cNvPicPr>
          <p:nvPr/>
        </p:nvPicPr>
        <p:blipFill>
          <a:blip r:embed="rId2"/>
          <a:stretch>
            <a:fillRect/>
          </a:stretch>
        </p:blipFill>
        <p:spPr>
          <a:xfrm>
            <a:off x="1600557" y="2692733"/>
            <a:ext cx="8990881" cy="4165267"/>
          </a:xfrm>
          <a:prstGeom prst="rect">
            <a:avLst/>
          </a:prstGeom>
        </p:spPr>
      </p:pic>
    </p:spTree>
    <p:extLst>
      <p:ext uri="{BB962C8B-B14F-4D97-AF65-F5344CB8AC3E}">
        <p14:creationId xmlns:p14="http://schemas.microsoft.com/office/powerpoint/2010/main" val="40989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a:t>
            </a:r>
          </a:p>
        </p:txBody>
      </p:sp>
      <p:pic>
        <p:nvPicPr>
          <p:cNvPr id="7" name="Picture 6">
            <a:extLst>
              <a:ext uri="{FF2B5EF4-FFF2-40B4-BE49-F238E27FC236}">
                <a16:creationId xmlns:a16="http://schemas.microsoft.com/office/drawing/2014/main" id="{2DDA6BFE-ED4F-4999-87CB-06927F035C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0018" y="3582575"/>
            <a:ext cx="10351963" cy="3275425"/>
          </a:xfrm>
          <a:prstGeom prst="rect">
            <a:avLst/>
          </a:prstGeom>
        </p:spPr>
      </p:pic>
      <p:sp>
        <p:nvSpPr>
          <p:cNvPr id="5" name="Rectangle 4">
            <a:extLst>
              <a:ext uri="{FF2B5EF4-FFF2-40B4-BE49-F238E27FC236}">
                <a16:creationId xmlns:a16="http://schemas.microsoft.com/office/drawing/2014/main" id="{766D5CF0-A045-78E7-55CF-57B1537B7D69}"/>
              </a:ext>
            </a:extLst>
          </p:cNvPr>
          <p:cNvSpPr/>
          <p:nvPr/>
        </p:nvSpPr>
        <p:spPr>
          <a:xfrm>
            <a:off x="1046480" y="5445760"/>
            <a:ext cx="9997440" cy="863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20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p:txBody>
      </p:sp>
      <p:cxnSp>
        <p:nvCxnSpPr>
          <p:cNvPr id="8" name="Straight Connector 7">
            <a:extLst>
              <a:ext uri="{FF2B5EF4-FFF2-40B4-BE49-F238E27FC236}">
                <a16:creationId xmlns:a16="http://schemas.microsoft.com/office/drawing/2014/main" id="{0E0C883E-9712-4A3D-A7FA-59DD384C515A}"/>
              </a:ext>
            </a:extLst>
          </p:cNvPr>
          <p:cNvCxnSpPr>
            <a:stCxn id="4" idx="2"/>
          </p:cNvCxnSpPr>
          <p:nvPr/>
        </p:nvCxnSpPr>
        <p:spPr>
          <a:xfrm>
            <a:off x="6096000" y="3582575"/>
            <a:ext cx="0" cy="327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B46240-D712-4206-BD7B-9DBBE947AABC}"/>
              </a:ext>
            </a:extLst>
          </p:cNvPr>
          <p:cNvCxnSpPr>
            <a:cxnSpLocks/>
          </p:cNvCxnSpPr>
          <p:nvPr/>
        </p:nvCxnSpPr>
        <p:spPr>
          <a:xfrm flipV="1">
            <a:off x="-2" y="4295554"/>
            <a:ext cx="121919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A0CA70-5FA4-4DF2-9532-5A3235C2F693}"/>
              </a:ext>
            </a:extLst>
          </p:cNvPr>
          <p:cNvSpPr txBox="1"/>
          <p:nvPr/>
        </p:nvSpPr>
        <p:spPr>
          <a:xfrm>
            <a:off x="-2" y="3742659"/>
            <a:ext cx="6096002" cy="553998"/>
          </a:xfrm>
          <a:prstGeom prst="rect">
            <a:avLst/>
          </a:prstGeom>
          <a:noFill/>
        </p:spPr>
        <p:txBody>
          <a:bodyPr wrap="square" rtlCol="0">
            <a:spAutoFit/>
          </a:bodyPr>
          <a:lstStyle/>
          <a:p>
            <a:pPr algn="ctr"/>
            <a:r>
              <a:rPr lang="en-US" sz="3000" dirty="0"/>
              <a:t>Sequential API</a:t>
            </a:r>
          </a:p>
        </p:txBody>
      </p:sp>
      <p:sp>
        <p:nvSpPr>
          <p:cNvPr id="13" name="TextBox 12">
            <a:extLst>
              <a:ext uri="{FF2B5EF4-FFF2-40B4-BE49-F238E27FC236}">
                <a16:creationId xmlns:a16="http://schemas.microsoft.com/office/drawing/2014/main" id="{D0FC4E61-BB61-4F14-81DD-F262B9020BEB}"/>
              </a:ext>
            </a:extLst>
          </p:cNvPr>
          <p:cNvSpPr txBox="1"/>
          <p:nvPr/>
        </p:nvSpPr>
        <p:spPr>
          <a:xfrm>
            <a:off x="6096000" y="3734975"/>
            <a:ext cx="6095994" cy="553998"/>
          </a:xfrm>
          <a:prstGeom prst="rect">
            <a:avLst/>
          </a:prstGeom>
          <a:noFill/>
        </p:spPr>
        <p:txBody>
          <a:bodyPr wrap="square" rtlCol="0">
            <a:spAutoFit/>
          </a:bodyPr>
          <a:lstStyle/>
          <a:p>
            <a:pPr algn="ctr"/>
            <a:r>
              <a:rPr lang="en-US" sz="3000" dirty="0"/>
              <a:t>Functional API</a:t>
            </a:r>
          </a:p>
        </p:txBody>
      </p:sp>
      <p:pic>
        <p:nvPicPr>
          <p:cNvPr id="17" name="Picture 16">
            <a:extLst>
              <a:ext uri="{FF2B5EF4-FFF2-40B4-BE49-F238E27FC236}">
                <a16:creationId xmlns:a16="http://schemas.microsoft.com/office/drawing/2014/main" id="{C5EE281D-5C2D-4E57-B839-9ED54E8C4624}"/>
              </a:ext>
            </a:extLst>
          </p:cNvPr>
          <p:cNvPicPr>
            <a:picLocks noChangeAspect="1"/>
          </p:cNvPicPr>
          <p:nvPr/>
        </p:nvPicPr>
        <p:blipFill>
          <a:blip r:embed="rId3"/>
          <a:srcRect t="81183"/>
          <a:stretch>
            <a:fillRect/>
          </a:stretch>
        </p:blipFill>
        <p:spPr>
          <a:xfrm>
            <a:off x="6095989" y="4314064"/>
            <a:ext cx="6096005" cy="270450"/>
          </a:xfrm>
          <a:prstGeom prst="rect">
            <a:avLst/>
          </a:prstGeom>
        </p:spPr>
      </p:pic>
      <p:pic>
        <p:nvPicPr>
          <p:cNvPr id="5" name="Picture 4" descr="A diagram of a machine&#10;&#10;AI-generated content may be incorrect.">
            <a:extLst>
              <a:ext uri="{FF2B5EF4-FFF2-40B4-BE49-F238E27FC236}">
                <a16:creationId xmlns:a16="http://schemas.microsoft.com/office/drawing/2014/main" id="{0FCD2359-2DA5-10A9-73E5-93C93F9E6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7530" y="4300277"/>
            <a:ext cx="2938453" cy="2565407"/>
          </a:xfrm>
          <a:prstGeom prst="rect">
            <a:avLst/>
          </a:prstGeom>
        </p:spPr>
      </p:pic>
      <p:sp>
        <p:nvSpPr>
          <p:cNvPr id="6" name="TextBox 5">
            <a:extLst>
              <a:ext uri="{FF2B5EF4-FFF2-40B4-BE49-F238E27FC236}">
                <a16:creationId xmlns:a16="http://schemas.microsoft.com/office/drawing/2014/main" id="{76D94590-FC9E-8E57-AD58-014259121B00}"/>
              </a:ext>
            </a:extLst>
          </p:cNvPr>
          <p:cNvSpPr txBox="1"/>
          <p:nvPr/>
        </p:nvSpPr>
        <p:spPr>
          <a:xfrm>
            <a:off x="0" y="4304341"/>
            <a:ext cx="3157513" cy="2400657"/>
          </a:xfrm>
          <a:prstGeom prst="rect">
            <a:avLst/>
          </a:prstGeom>
          <a:noFill/>
        </p:spPr>
        <p:txBody>
          <a:bodyPr wrap="square" rtlCol="0">
            <a:spAutoFit/>
          </a:bodyPr>
          <a:lstStyle/>
          <a:p>
            <a:pPr algn="l"/>
            <a:r>
              <a:rPr lang="en-US" sz="3000" dirty="0"/>
              <a:t>model = </a:t>
            </a:r>
            <a:br>
              <a:rPr lang="en-US" sz="3000" dirty="0"/>
            </a:br>
            <a:r>
              <a:rPr lang="en-US" sz="3000" dirty="0" err="1"/>
              <a:t>keras.models</a:t>
            </a:r>
            <a:r>
              <a:rPr lang="en-US" sz="3000" dirty="0"/>
              <a:t>.</a:t>
            </a:r>
            <a:br>
              <a:rPr lang="en-US" sz="3000" dirty="0"/>
            </a:br>
            <a:r>
              <a:rPr lang="en-US" sz="3000" dirty="0"/>
              <a:t>Sequential([</a:t>
            </a:r>
            <a:br>
              <a:rPr lang="en-US" sz="3000" dirty="0"/>
            </a:br>
            <a:r>
              <a:rPr lang="en-US" sz="3000" dirty="0"/>
              <a:t>…</a:t>
            </a:r>
            <a:br>
              <a:rPr lang="en-US" sz="3000" dirty="0"/>
            </a:br>
            <a:r>
              <a:rPr lang="en-US" sz="3000" dirty="0"/>
              <a:t>])</a:t>
            </a:r>
          </a:p>
        </p:txBody>
      </p:sp>
      <p:pic>
        <p:nvPicPr>
          <p:cNvPr id="10" name="Picture 9" descr="\documentclass{article}&#10;\usepackage{amsmath,xcolor}&#10;\pagestyle{empty}&#10;\begin{document}&#10;&#10;$&#10;\textcolor{white}{\textcolor[rgb]{0.2,0.553,0.788}{\mathrm{Output}}=\mathrm{NN}\left(\textcolor[rgb]{0,0.57,0.27}{\mathrm{Input}}\right)}&#10;$&#10;&#10;\end{document}&#10;" title="IguanaTex Bitmap Display">
            <a:extLst>
              <a:ext uri="{FF2B5EF4-FFF2-40B4-BE49-F238E27FC236}">
                <a16:creationId xmlns:a16="http://schemas.microsoft.com/office/drawing/2014/main" id="{041DA601-BE61-BD3C-4957-D3FF1D3CA27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690852" y="5398086"/>
            <a:ext cx="4965469" cy="539163"/>
          </a:xfrm>
          <a:prstGeom prst="rect">
            <a:avLst/>
          </a:prstGeom>
        </p:spPr>
      </p:pic>
    </p:spTree>
    <p:extLst>
      <p:ext uri="{BB962C8B-B14F-4D97-AF65-F5344CB8AC3E}">
        <p14:creationId xmlns:p14="http://schemas.microsoft.com/office/powerpoint/2010/main" val="328223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(layer width, # of layers, etc.)</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p>
        </p:txBody>
      </p:sp>
    </p:spTree>
    <p:extLst>
      <p:ext uri="{BB962C8B-B14F-4D97-AF65-F5344CB8AC3E}">
        <p14:creationId xmlns:p14="http://schemas.microsoft.com/office/powerpoint/2010/main" val="233497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p>
        </p:txBody>
      </p:sp>
      <p:sp>
        <p:nvSpPr>
          <p:cNvPr id="8" name="TextBox 7">
            <a:extLst>
              <a:ext uri="{FF2B5EF4-FFF2-40B4-BE49-F238E27FC236}">
                <a16:creationId xmlns:a16="http://schemas.microsoft.com/office/drawing/2014/main" id="{01392446-984D-4F43-B49B-B08E37FD171D}"/>
              </a:ext>
            </a:extLst>
          </p:cNvPr>
          <p:cNvSpPr txBox="1"/>
          <p:nvPr/>
        </p:nvSpPr>
        <p:spPr>
          <a:xfrm>
            <a:off x="1873760" y="6209414"/>
            <a:ext cx="8444479" cy="553998"/>
          </a:xfrm>
          <a:prstGeom prst="rect">
            <a:avLst/>
          </a:prstGeom>
          <a:noFill/>
        </p:spPr>
        <p:txBody>
          <a:bodyPr wrap="square" rtlCol="0">
            <a:spAutoFit/>
          </a:bodyPr>
          <a:lstStyle/>
          <a:p>
            <a:pPr algn="ctr"/>
            <a:r>
              <a:rPr lang="en-US" sz="3000" dirty="0"/>
              <a:t>#Epoch = Going through the entire training set once</a:t>
            </a:r>
          </a:p>
        </p:txBody>
      </p:sp>
      <p:grpSp>
        <p:nvGrpSpPr>
          <p:cNvPr id="12" name="Group 11">
            <a:extLst>
              <a:ext uri="{FF2B5EF4-FFF2-40B4-BE49-F238E27FC236}">
                <a16:creationId xmlns:a16="http://schemas.microsoft.com/office/drawing/2014/main" id="{33E6147A-3DFB-442E-8FF0-5D29105DBEEE}"/>
              </a:ext>
            </a:extLst>
          </p:cNvPr>
          <p:cNvGrpSpPr/>
          <p:nvPr/>
        </p:nvGrpSpPr>
        <p:grpSpPr>
          <a:xfrm>
            <a:off x="2682240" y="1027393"/>
            <a:ext cx="6852480" cy="5220000"/>
            <a:chOff x="2682240" y="1027393"/>
            <a:chExt cx="6852480" cy="5220000"/>
          </a:xfrm>
        </p:grpSpPr>
        <p:sp>
          <p:nvSpPr>
            <p:cNvPr id="9" name="Rectangle 8">
              <a:extLst>
                <a:ext uri="{FF2B5EF4-FFF2-40B4-BE49-F238E27FC236}">
                  <a16:creationId xmlns:a16="http://schemas.microsoft.com/office/drawing/2014/main" id="{9C3F9DDF-88EE-2BE7-02A2-5005495FDDD6}"/>
                </a:ext>
              </a:extLst>
            </p:cNvPr>
            <p:cNvSpPr/>
            <p:nvPr/>
          </p:nvSpPr>
          <p:spPr>
            <a:xfrm>
              <a:off x="2682240" y="1027393"/>
              <a:ext cx="6852480" cy="522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training curve&#10;&#10;AI-generated content may be incorrect.">
              <a:extLst>
                <a:ext uri="{FF2B5EF4-FFF2-40B4-BE49-F238E27FC236}">
                  <a16:creationId xmlns:a16="http://schemas.microsoft.com/office/drawing/2014/main" id="{416183AE-A851-2C18-6C73-192C3AF30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240" y="1058228"/>
              <a:ext cx="6840000" cy="5130000"/>
            </a:xfrm>
            <a:prstGeom prst="rect">
              <a:avLst/>
            </a:prstGeom>
            <a:ln>
              <a:noFill/>
            </a:ln>
          </p:spPr>
        </p:pic>
      </p:grpSp>
      <p:sp>
        <p:nvSpPr>
          <p:cNvPr id="10" name="TextBox 9">
            <a:extLst>
              <a:ext uri="{FF2B5EF4-FFF2-40B4-BE49-F238E27FC236}">
                <a16:creationId xmlns:a16="http://schemas.microsoft.com/office/drawing/2014/main" id="{E674609C-108B-C151-7342-42246412CCA1}"/>
              </a:ext>
            </a:extLst>
          </p:cNvPr>
          <p:cNvSpPr txBox="1"/>
          <p:nvPr/>
        </p:nvSpPr>
        <p:spPr>
          <a:xfrm>
            <a:off x="2926080" y="5935980"/>
            <a:ext cx="1988820" cy="369332"/>
          </a:xfrm>
          <a:prstGeom prst="rect">
            <a:avLst/>
          </a:prstGeom>
          <a:noFill/>
        </p:spPr>
        <p:txBody>
          <a:bodyPr wrap="square" rtlCol="0">
            <a:spAutoFit/>
          </a:bodyPr>
          <a:lstStyle/>
          <a:p>
            <a:pPr algn="ctr"/>
            <a:r>
              <a:rPr lang="en-US" dirty="0">
                <a:solidFill>
                  <a:schemeClr val="bg1"/>
                </a:solidFill>
              </a:rPr>
              <a:t>(callback)</a:t>
            </a:r>
          </a:p>
        </p:txBody>
      </p:sp>
      <p:sp>
        <p:nvSpPr>
          <p:cNvPr id="11" name="TextBox 10">
            <a:extLst>
              <a:ext uri="{FF2B5EF4-FFF2-40B4-BE49-F238E27FC236}">
                <a16:creationId xmlns:a16="http://schemas.microsoft.com/office/drawing/2014/main" id="{44A83ED1-4AE7-A370-3072-60660D2885E3}"/>
              </a:ext>
            </a:extLst>
          </p:cNvPr>
          <p:cNvSpPr txBox="1"/>
          <p:nvPr/>
        </p:nvSpPr>
        <p:spPr>
          <a:xfrm>
            <a:off x="7120880" y="6488668"/>
            <a:ext cx="5071116" cy="369332"/>
          </a:xfrm>
          <a:prstGeom prst="rect">
            <a:avLst/>
          </a:prstGeom>
          <a:noFill/>
        </p:spPr>
        <p:txBody>
          <a:bodyPr wrap="square">
            <a:spAutoFit/>
          </a:bodyPr>
          <a:lstStyle/>
          <a:p>
            <a:pPr algn="r"/>
            <a:r>
              <a:rPr lang="en-US" i="1" u="sng" dirty="0"/>
              <a:t>Source</a:t>
            </a:r>
            <a:r>
              <a:rPr lang="en-US" i="1" dirty="0"/>
              <a:t>: Kaggle</a:t>
            </a:r>
          </a:p>
        </p:txBody>
      </p:sp>
      <p:sp>
        <p:nvSpPr>
          <p:cNvPr id="13" name="Rectangle 12">
            <a:extLst>
              <a:ext uri="{FF2B5EF4-FFF2-40B4-BE49-F238E27FC236}">
                <a16:creationId xmlns:a16="http://schemas.microsoft.com/office/drawing/2014/main" id="{F6D82803-BF0B-0324-322E-869C959087B6}"/>
              </a:ext>
            </a:extLst>
          </p:cNvPr>
          <p:cNvSpPr/>
          <p:nvPr/>
        </p:nvSpPr>
        <p:spPr>
          <a:xfrm>
            <a:off x="2926080" y="5581650"/>
            <a:ext cx="3119120" cy="64924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8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fontScale="90000"/>
          </a:bodyPr>
          <a:lstStyle/>
          <a:p>
            <a:r>
              <a:rPr lang="en-US" dirty="0"/>
              <a:t>Min 15-50: Neural Networks for </a:t>
            </a:r>
            <a:br>
              <a:rPr lang="en-US" dirty="0"/>
            </a:br>
            <a:r>
              <a:rPr lang="en-US" dirty="0"/>
              <a:t>High-Dimensional, Nonlinear Processes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1"/>
            <a:ext cx="12192001" cy="2950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Ch10 &amp; Ch11):</a:t>
            </a:r>
          </a:p>
          <a:p>
            <a:pPr marL="457200" indent="-457200">
              <a:buFont typeface="+mj-lt"/>
              <a:buAutoNum type="arabicPeriod"/>
            </a:pPr>
            <a:r>
              <a:rPr lang="en-US" dirty="0"/>
              <a:t>Define an artificial neural network</a:t>
            </a:r>
          </a:p>
          <a:p>
            <a:pPr marL="457200" indent="-457200">
              <a:buFont typeface="+mj-lt"/>
              <a:buAutoNum type="arabicPeriod"/>
            </a:pPr>
            <a:r>
              <a:rPr lang="en-US" dirty="0"/>
              <a:t>Understand the steps &amp; best practices to build an artificial neural network</a:t>
            </a:r>
          </a:p>
          <a:p>
            <a:pPr marL="457200" indent="-457200">
              <a:buFont typeface="+mj-lt"/>
              <a:buAutoNum type="arabicPeriod"/>
            </a:pPr>
            <a:r>
              <a:rPr lang="en-US" dirty="0"/>
              <a:t>Understand activation functions</a:t>
            </a:r>
          </a:p>
          <a:p>
            <a:pPr marL="457200" indent="-457200">
              <a:buFont typeface="+mj-lt"/>
              <a:buAutoNum type="arabicPeriod"/>
            </a:pPr>
            <a:r>
              <a:rPr lang="en-US" dirty="0"/>
              <a:t>Know the main hyperparameters defining a neural network’s </a:t>
            </a:r>
            <a:r>
              <a:rPr lang="en-US" b="1" dirty="0"/>
              <a:t>architecture</a:t>
            </a:r>
          </a:p>
          <a:p>
            <a:pPr marL="457200" indent="-457200">
              <a:buFont typeface="+mj-lt"/>
              <a:buAutoNum type="arabicPeriod"/>
            </a:pPr>
            <a:r>
              <a:rPr lang="en-US" dirty="0"/>
              <a:t>Know the main hyperparameters controlling the </a:t>
            </a:r>
            <a:r>
              <a:rPr lang="en-US" b="1" dirty="0"/>
              <a:t>training</a:t>
            </a:r>
            <a:r>
              <a:rPr lang="en-US" dirty="0"/>
              <a:t> of a neural network</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 etc.)</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br>
              <a:rPr lang="en-US" sz="3000" dirty="0"/>
            </a:br>
            <a:r>
              <a:rPr lang="en-US" sz="3000" dirty="0"/>
              <a:t>(Hyperparameter optimization libraries = </a:t>
            </a:r>
            <a:r>
              <a:rPr lang="en-US" sz="3000" dirty="0" err="1"/>
              <a:t>Hyperopt</a:t>
            </a:r>
            <a:r>
              <a:rPr lang="en-US" sz="3000" dirty="0"/>
              <a:t>, </a:t>
            </a:r>
            <a:r>
              <a:rPr lang="en-US" sz="3000" dirty="0" err="1"/>
              <a:t>Optuna</a:t>
            </a:r>
            <a:r>
              <a:rPr lang="en-US" sz="3000" dirty="0"/>
              <a:t>, </a:t>
            </a:r>
            <a:r>
              <a:rPr lang="en-US" sz="3000" dirty="0" err="1"/>
              <a:t>Keras</a:t>
            </a:r>
            <a:r>
              <a:rPr lang="en-US" sz="3000" dirty="0"/>
              <a:t> Tuner)</a:t>
            </a:r>
          </a:p>
          <a:p>
            <a:pPr marL="457200" indent="-457200" algn="l">
              <a:buFont typeface="Arial" panose="020B0604020202020204" pitchFamily="34" charset="0"/>
              <a:buChar char="•"/>
            </a:pPr>
            <a:endParaRPr lang="en-US" sz="3000" dirty="0"/>
          </a:p>
          <a:p>
            <a:pPr algn="ctr"/>
            <a:r>
              <a:rPr lang="en-US" sz="3000" dirty="0"/>
              <a:t>Your network is ready </a:t>
            </a:r>
            <a:r>
              <a:rPr lang="en-US" sz="3000" dirty="0">
                <a:sym typeface="Wingdings" panose="05000000000000000000" pitchFamily="2" charset="2"/>
              </a:rPr>
              <a:t> Evaluate it on the test set and you’re done!</a:t>
            </a:r>
            <a:endParaRPr lang="en-US" sz="3000" dirty="0"/>
          </a:p>
        </p:txBody>
      </p:sp>
      <p:sp>
        <p:nvSpPr>
          <p:cNvPr id="7" name="TextBox 6">
            <a:extLst>
              <a:ext uri="{FF2B5EF4-FFF2-40B4-BE49-F238E27FC236}">
                <a16:creationId xmlns:a16="http://schemas.microsoft.com/office/drawing/2014/main" id="{0706737B-E90C-5D9B-98E8-AB01069E29D7}"/>
              </a:ext>
            </a:extLst>
          </p:cNvPr>
          <p:cNvSpPr txBox="1"/>
          <p:nvPr/>
        </p:nvSpPr>
        <p:spPr>
          <a:xfrm>
            <a:off x="0" y="1019942"/>
            <a:ext cx="985520" cy="861774"/>
          </a:xfrm>
          <a:prstGeom prst="rect">
            <a:avLst/>
          </a:prstGeom>
          <a:noFill/>
        </p:spPr>
        <p:txBody>
          <a:bodyPr wrap="square">
            <a:spAutoFit/>
          </a:bodyPr>
          <a:lstStyle/>
          <a:p>
            <a:pPr algn="ctr"/>
            <a:r>
              <a:rPr lang="en-US" sz="5000" dirty="0"/>
              <a:t>🍽️</a:t>
            </a:r>
          </a:p>
        </p:txBody>
      </p:sp>
      <p:sp>
        <p:nvSpPr>
          <p:cNvPr id="5" name="TextBox 4">
            <a:extLst>
              <a:ext uri="{FF2B5EF4-FFF2-40B4-BE49-F238E27FC236}">
                <a16:creationId xmlns:a16="http://schemas.microsoft.com/office/drawing/2014/main" id="{5067034F-095F-30BC-8015-34A5550FEC30}"/>
              </a:ext>
            </a:extLst>
          </p:cNvPr>
          <p:cNvSpPr txBox="1"/>
          <p:nvPr/>
        </p:nvSpPr>
        <p:spPr>
          <a:xfrm>
            <a:off x="11206478" y="1019942"/>
            <a:ext cx="985520" cy="861774"/>
          </a:xfrm>
          <a:prstGeom prst="rect">
            <a:avLst/>
          </a:prstGeom>
          <a:noFill/>
        </p:spPr>
        <p:txBody>
          <a:bodyPr wrap="square">
            <a:spAutoFit/>
          </a:bodyPr>
          <a:lstStyle/>
          <a:p>
            <a:pPr algn="ctr"/>
            <a:r>
              <a:rPr lang="en-US" sz="5000" dirty="0"/>
              <a:t>🍽️</a:t>
            </a:r>
          </a:p>
        </p:txBody>
      </p:sp>
    </p:spTree>
    <p:extLst>
      <p:ext uri="{BB962C8B-B14F-4D97-AF65-F5344CB8AC3E}">
        <p14:creationId xmlns:p14="http://schemas.microsoft.com/office/powerpoint/2010/main" val="42792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23A83-A1D1-B642-2AEC-DEE6E8D51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3174FD-F66D-E66D-B45D-42096971E908}"/>
              </a:ext>
            </a:extLst>
          </p:cNvPr>
          <p:cNvSpPr>
            <a:spLocks noGrp="1"/>
          </p:cNvSpPr>
          <p:nvPr>
            <p:ph type="ctrTitle"/>
          </p:nvPr>
        </p:nvSpPr>
        <p:spPr>
          <a:xfrm>
            <a:off x="0" y="1031359"/>
            <a:ext cx="12192000" cy="1977656"/>
          </a:xfrm>
        </p:spPr>
        <p:txBody>
          <a:bodyPr>
            <a:normAutofit fontScale="90000"/>
          </a:bodyPr>
          <a:lstStyle/>
          <a:p>
            <a:r>
              <a:rPr lang="en-US" dirty="0"/>
              <a:t>Neural Networks for </a:t>
            </a:r>
            <a:br>
              <a:rPr lang="en-US" dirty="0"/>
            </a:br>
            <a:r>
              <a:rPr lang="en-US" dirty="0"/>
              <a:t>High-Dimensional, Nonlinear Processes </a:t>
            </a:r>
          </a:p>
        </p:txBody>
      </p:sp>
      <p:sp>
        <p:nvSpPr>
          <p:cNvPr id="4" name="Slide Number Placeholder 3">
            <a:extLst>
              <a:ext uri="{FF2B5EF4-FFF2-40B4-BE49-F238E27FC236}">
                <a16:creationId xmlns:a16="http://schemas.microsoft.com/office/drawing/2014/main" id="{844ADF47-A732-410A-5E1D-5FC5FAF83BC3}"/>
              </a:ext>
            </a:extLst>
          </p:cNvPr>
          <p:cNvSpPr>
            <a:spLocks noGrp="1"/>
          </p:cNvSpPr>
          <p:nvPr>
            <p:ph type="sldNum" sz="quarter" idx="12"/>
          </p:nvPr>
        </p:nvSpPr>
        <p:spPr/>
        <p:txBody>
          <a:bodyPr/>
          <a:lstStyle/>
          <a:p>
            <a:fld id="{A5686A01-FA10-4E06-92C7-92734750F4C6}" type="slidenum">
              <a:rPr lang="en-US" smtClean="0"/>
              <a:t>21</a:t>
            </a:fld>
            <a:endParaRPr lang="en-US"/>
          </a:p>
        </p:txBody>
      </p:sp>
      <p:sp>
        <p:nvSpPr>
          <p:cNvPr id="5" name="Subtitle 2">
            <a:extLst>
              <a:ext uri="{FF2B5EF4-FFF2-40B4-BE49-F238E27FC236}">
                <a16:creationId xmlns:a16="http://schemas.microsoft.com/office/drawing/2014/main" id="{F3A73FD2-821E-1597-1649-150CD7DF01B9}"/>
              </a:ext>
            </a:extLst>
          </p:cNvPr>
          <p:cNvSpPr txBox="1">
            <a:spLocks/>
          </p:cNvSpPr>
          <p:nvPr/>
        </p:nvSpPr>
        <p:spPr>
          <a:xfrm>
            <a:off x="-1" y="3439041"/>
            <a:ext cx="12192001" cy="2950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Ch10 &amp; Ch11):</a:t>
            </a:r>
          </a:p>
          <a:p>
            <a:pPr marL="457200" indent="-457200">
              <a:buFont typeface="+mj-lt"/>
              <a:buAutoNum type="arabicPeriod"/>
            </a:pPr>
            <a:r>
              <a:rPr lang="en-US" dirty="0">
                <a:solidFill>
                  <a:schemeClr val="bg1">
                    <a:lumMod val="75000"/>
                    <a:lumOff val="25000"/>
                  </a:schemeClr>
                </a:solidFill>
              </a:rPr>
              <a:t>Define an artificial neural network</a:t>
            </a:r>
          </a:p>
          <a:p>
            <a:pPr marL="457200" indent="-457200">
              <a:buFont typeface="+mj-lt"/>
              <a:buAutoNum type="arabicPeriod"/>
            </a:pPr>
            <a:r>
              <a:rPr lang="en-US" dirty="0">
                <a:solidFill>
                  <a:schemeClr val="bg1">
                    <a:lumMod val="75000"/>
                    <a:lumOff val="25000"/>
                  </a:schemeClr>
                </a:solidFill>
              </a:rPr>
              <a:t>Understand the steps &amp; best practices to build an artificial neural network</a:t>
            </a:r>
          </a:p>
          <a:p>
            <a:pPr marL="457200" indent="-457200">
              <a:buFont typeface="+mj-lt"/>
              <a:buAutoNum type="arabicPeriod"/>
            </a:pPr>
            <a:r>
              <a:rPr lang="en-US" dirty="0"/>
              <a:t>Understand activation functions</a:t>
            </a:r>
          </a:p>
          <a:p>
            <a:pPr marL="457200" indent="-457200">
              <a:buFont typeface="+mj-lt"/>
              <a:buAutoNum type="arabicPeriod"/>
            </a:pPr>
            <a:r>
              <a:rPr lang="en-US" dirty="0"/>
              <a:t>Know the main hyperparameters defining a neural network’s </a:t>
            </a:r>
            <a:r>
              <a:rPr lang="en-US" b="1" dirty="0"/>
              <a:t>architecture</a:t>
            </a:r>
          </a:p>
          <a:p>
            <a:pPr marL="457200" indent="-457200">
              <a:buFont typeface="+mj-lt"/>
              <a:buAutoNum type="arabicPeriod"/>
            </a:pPr>
            <a:r>
              <a:rPr lang="en-US" dirty="0"/>
              <a:t>Know the main hyperparameters controlling the </a:t>
            </a:r>
            <a:r>
              <a:rPr lang="en-US" b="1" dirty="0"/>
              <a:t>training</a:t>
            </a:r>
            <a:r>
              <a:rPr lang="en-US" dirty="0"/>
              <a:t> of a neural network</a:t>
            </a:r>
          </a:p>
        </p:txBody>
      </p:sp>
    </p:spTree>
    <p:extLst>
      <p:ext uri="{BB962C8B-B14F-4D97-AF65-F5344CB8AC3E}">
        <p14:creationId xmlns:p14="http://schemas.microsoft.com/office/powerpoint/2010/main" val="150708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FF8952-5BC9-4EF9-81EB-138FDF5E4FF2}"/>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a:extLst>
              <a:ext uri="{FF2B5EF4-FFF2-40B4-BE49-F238E27FC236}">
                <a16:creationId xmlns:a16="http://schemas.microsoft.com/office/drawing/2014/main" id="{E0680480-D9BB-45BC-BE78-40264B280FAE}"/>
              </a:ext>
            </a:extLst>
          </p:cNvPr>
          <p:cNvPicPr>
            <a:picLocks noChangeAspect="1"/>
          </p:cNvPicPr>
          <p:nvPr/>
        </p:nvPicPr>
        <p:blipFill>
          <a:blip r:embed="rId4"/>
          <a:stretch>
            <a:fillRect/>
          </a:stretch>
        </p:blipFill>
        <p:spPr>
          <a:xfrm>
            <a:off x="-2" y="2544980"/>
            <a:ext cx="12192000" cy="4313020"/>
          </a:xfrm>
          <a:prstGeom prst="rect">
            <a:avLst/>
          </a:prstGeom>
        </p:spPr>
      </p:pic>
      <p:pic>
        <p:nvPicPr>
          <p:cNvPr id="4" name="Picture 3" descr="\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title="IguanaTex Bitmap Display">
            <a:extLst>
              <a:ext uri="{FF2B5EF4-FFF2-40B4-BE49-F238E27FC236}">
                <a16:creationId xmlns:a16="http://schemas.microsoft.com/office/drawing/2014/main" id="{A62861A4-F09B-4BEE-072D-E8169DEA88C9}"/>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56000" y="1856181"/>
            <a:ext cx="11883020" cy="470290"/>
          </a:xfrm>
          <a:prstGeom prst="rect">
            <a:avLst/>
          </a:prstGeom>
        </p:spPr>
      </p:pic>
      <p:cxnSp>
        <p:nvCxnSpPr>
          <p:cNvPr id="8" name="Straight Arrow Connector 7">
            <a:extLst>
              <a:ext uri="{FF2B5EF4-FFF2-40B4-BE49-F238E27FC236}">
                <a16:creationId xmlns:a16="http://schemas.microsoft.com/office/drawing/2014/main" id="{057884BE-33E0-42D2-B623-F4DE2EF21FAE}"/>
              </a:ext>
            </a:extLst>
          </p:cNvPr>
          <p:cNvCxnSpPr>
            <a:cxnSpLocks/>
          </p:cNvCxnSpPr>
          <p:nvPr/>
        </p:nvCxnSpPr>
        <p:spPr>
          <a:xfrm>
            <a:off x="2661920" y="2309760"/>
            <a:ext cx="96520" cy="194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897D0A-2B60-499A-8FA3-70A39DAB00BE}"/>
              </a:ext>
            </a:extLst>
          </p:cNvPr>
          <p:cNvCxnSpPr>
            <a:cxnSpLocks/>
          </p:cNvCxnSpPr>
          <p:nvPr/>
        </p:nvCxnSpPr>
        <p:spPr>
          <a:xfrm>
            <a:off x="4926419" y="2309760"/>
            <a:ext cx="0" cy="194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BCDFB85-1AD3-416C-B8AF-420B94013A0B}"/>
              </a:ext>
            </a:extLst>
          </p:cNvPr>
          <p:cNvSpPr/>
          <p:nvPr/>
        </p:nvSpPr>
        <p:spPr>
          <a:xfrm>
            <a:off x="6241312" y="2360428"/>
            <a:ext cx="5950688" cy="4497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umentclass{article}&#10;\usepackage{amsmath,xcolor}&#10;\pagestyle{empty}&#10;\begin{document}&#10;&#10;$&#10;\textcolor{white}{\frac{d\mathrm{Output}}{d\mathrm{Input}}=\frac{d\mathrm{Top}}{d\mathrm{Hidden}}\frac{d\mathrm{Hidden}}{d\mathrm{Input}}}&#10;$&#10;&#10;\end{document}" title="IguanaTex Bitmap Display">
            <a:extLst>
              <a:ext uri="{FF2B5EF4-FFF2-40B4-BE49-F238E27FC236}">
                <a16:creationId xmlns:a16="http://schemas.microsoft.com/office/drawing/2014/main" id="{F07E0E43-54D5-498D-A820-44567A92EC5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930656" y="1045092"/>
            <a:ext cx="4572000" cy="612020"/>
          </a:xfrm>
          <a:prstGeom prst="rect">
            <a:avLst/>
          </a:prstGeom>
        </p:spPr>
      </p:pic>
    </p:spTree>
    <p:extLst>
      <p:ext uri="{BB962C8B-B14F-4D97-AF65-F5344CB8AC3E}">
        <p14:creationId xmlns:p14="http://schemas.microsoft.com/office/powerpoint/2010/main" val="42926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29C7-23E2-44C0-8902-C64F302C055A}"/>
              </a:ext>
            </a:extLst>
          </p:cNvPr>
          <p:cNvSpPr>
            <a:spLocks noGrp="1"/>
          </p:cNvSpPr>
          <p:nvPr>
            <p:ph type="title"/>
          </p:nvPr>
        </p:nvSpPr>
        <p:spPr/>
        <p:txBody>
          <a:bodyPr/>
          <a:lstStyle/>
          <a:p>
            <a:r>
              <a:rPr lang="en-US" dirty="0"/>
              <a:t>Choose activation function:</a:t>
            </a:r>
            <a:br>
              <a:rPr lang="en-US" dirty="0"/>
            </a:br>
            <a:r>
              <a:rPr lang="en-US" dirty="0"/>
              <a:t>Tanh &gt; Sigmoid (Logistic)</a:t>
            </a:r>
          </a:p>
        </p:txBody>
      </p:sp>
      <p:sp>
        <p:nvSpPr>
          <p:cNvPr id="3" name="Slide Number Placeholder 2">
            <a:extLst>
              <a:ext uri="{FF2B5EF4-FFF2-40B4-BE49-F238E27FC236}">
                <a16:creationId xmlns:a16="http://schemas.microsoft.com/office/drawing/2014/main" id="{AB9E19A0-CEB9-4B93-A689-7A4604BB2954}"/>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9" name="Picture 8">
            <a:extLst>
              <a:ext uri="{FF2B5EF4-FFF2-40B4-BE49-F238E27FC236}">
                <a16:creationId xmlns:a16="http://schemas.microsoft.com/office/drawing/2014/main" id="{387F75B3-03B7-4A51-91BA-75BDCDA2F6C4}"/>
              </a:ext>
            </a:extLst>
          </p:cNvPr>
          <p:cNvPicPr>
            <a:picLocks noChangeAspect="1"/>
          </p:cNvPicPr>
          <p:nvPr/>
        </p:nvPicPr>
        <p:blipFill>
          <a:blip r:embed="rId2"/>
          <a:stretch>
            <a:fillRect/>
          </a:stretch>
        </p:blipFill>
        <p:spPr>
          <a:xfrm>
            <a:off x="8560464" y="2939961"/>
            <a:ext cx="3631533" cy="2566759"/>
          </a:xfrm>
          <a:prstGeom prst="rect">
            <a:avLst/>
          </a:prstGeom>
        </p:spPr>
      </p:pic>
      <p:sp>
        <p:nvSpPr>
          <p:cNvPr id="8" name="TextBox 7">
            <a:extLst>
              <a:ext uri="{FF2B5EF4-FFF2-40B4-BE49-F238E27FC236}">
                <a16:creationId xmlns:a16="http://schemas.microsoft.com/office/drawing/2014/main" id="{891F545A-FBAD-4ECA-199D-001868EA7D23}"/>
              </a:ext>
            </a:extLst>
          </p:cNvPr>
          <p:cNvSpPr txBox="1"/>
          <p:nvPr/>
        </p:nvSpPr>
        <p:spPr>
          <a:xfrm>
            <a:off x="7120880" y="6488668"/>
            <a:ext cx="5071116"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 10)</a:t>
            </a:r>
          </a:p>
        </p:txBody>
      </p:sp>
    </p:spTree>
    <p:extLst>
      <p:ext uri="{BB962C8B-B14F-4D97-AF65-F5344CB8AC3E}">
        <p14:creationId xmlns:p14="http://schemas.microsoft.com/office/powerpoint/2010/main" val="393332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5A41F-A988-8CD2-524F-DF3F139B5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391D71-A1FD-4B6D-A5AC-DD0F6D6D4A3D}"/>
              </a:ext>
            </a:extLst>
          </p:cNvPr>
          <p:cNvSpPr>
            <a:spLocks noGrp="1"/>
          </p:cNvSpPr>
          <p:nvPr>
            <p:ph type="title"/>
          </p:nvPr>
        </p:nvSpPr>
        <p:spPr/>
        <p:txBody>
          <a:bodyPr/>
          <a:lstStyle/>
          <a:p>
            <a:r>
              <a:rPr lang="en-US" dirty="0"/>
              <a:t>Choose activation function:</a:t>
            </a:r>
            <a:br>
              <a:rPr lang="en-US" dirty="0"/>
            </a:br>
            <a:r>
              <a:rPr lang="en-US" dirty="0"/>
              <a:t>Leaky </a:t>
            </a:r>
            <a:r>
              <a:rPr lang="en-US" dirty="0" err="1"/>
              <a:t>ReLU</a:t>
            </a:r>
            <a:r>
              <a:rPr lang="en-US" dirty="0"/>
              <a:t> &gt; </a:t>
            </a:r>
            <a:r>
              <a:rPr lang="en-US" dirty="0" err="1"/>
              <a:t>ReLU</a:t>
            </a:r>
            <a:r>
              <a:rPr lang="en-US" dirty="0"/>
              <a:t> &gt; Tanh &gt; Sigmoid</a:t>
            </a:r>
          </a:p>
        </p:txBody>
      </p:sp>
      <p:sp>
        <p:nvSpPr>
          <p:cNvPr id="3" name="Slide Number Placeholder 2">
            <a:extLst>
              <a:ext uri="{FF2B5EF4-FFF2-40B4-BE49-F238E27FC236}">
                <a16:creationId xmlns:a16="http://schemas.microsoft.com/office/drawing/2014/main" id="{8AD39D2E-A2E6-2BDC-945A-4B956C9E08E9}"/>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7" name="Picture 6">
            <a:extLst>
              <a:ext uri="{FF2B5EF4-FFF2-40B4-BE49-F238E27FC236}">
                <a16:creationId xmlns:a16="http://schemas.microsoft.com/office/drawing/2014/main" id="{6F68A4BF-2E83-8832-48A5-AA2CCAFC6E4B}"/>
              </a:ext>
            </a:extLst>
          </p:cNvPr>
          <p:cNvPicPr>
            <a:picLocks noChangeAspect="1"/>
          </p:cNvPicPr>
          <p:nvPr/>
        </p:nvPicPr>
        <p:blipFill>
          <a:blip r:embed="rId2"/>
          <a:stretch>
            <a:fillRect/>
          </a:stretch>
        </p:blipFill>
        <p:spPr>
          <a:xfrm>
            <a:off x="4672544" y="2929069"/>
            <a:ext cx="3912655" cy="2577651"/>
          </a:xfrm>
          <a:prstGeom prst="rect">
            <a:avLst/>
          </a:prstGeom>
        </p:spPr>
      </p:pic>
      <p:pic>
        <p:nvPicPr>
          <p:cNvPr id="9" name="Picture 8">
            <a:extLst>
              <a:ext uri="{FF2B5EF4-FFF2-40B4-BE49-F238E27FC236}">
                <a16:creationId xmlns:a16="http://schemas.microsoft.com/office/drawing/2014/main" id="{6AE97F44-E437-C25A-F6A6-63777F6968AF}"/>
              </a:ext>
            </a:extLst>
          </p:cNvPr>
          <p:cNvPicPr>
            <a:picLocks noChangeAspect="1"/>
          </p:cNvPicPr>
          <p:nvPr/>
        </p:nvPicPr>
        <p:blipFill>
          <a:blip r:embed="rId3"/>
          <a:stretch>
            <a:fillRect/>
          </a:stretch>
        </p:blipFill>
        <p:spPr>
          <a:xfrm>
            <a:off x="8560464" y="2939961"/>
            <a:ext cx="3631533" cy="2566759"/>
          </a:xfrm>
          <a:prstGeom prst="rect">
            <a:avLst/>
          </a:prstGeom>
        </p:spPr>
      </p:pic>
      <p:sp>
        <p:nvSpPr>
          <p:cNvPr id="8" name="TextBox 7">
            <a:extLst>
              <a:ext uri="{FF2B5EF4-FFF2-40B4-BE49-F238E27FC236}">
                <a16:creationId xmlns:a16="http://schemas.microsoft.com/office/drawing/2014/main" id="{F3D0A448-EF4D-8A24-139D-2ACFC451E844}"/>
              </a:ext>
            </a:extLst>
          </p:cNvPr>
          <p:cNvSpPr txBox="1"/>
          <p:nvPr/>
        </p:nvSpPr>
        <p:spPr>
          <a:xfrm>
            <a:off x="7120880" y="6488668"/>
            <a:ext cx="5071116"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 10)</a:t>
            </a:r>
          </a:p>
        </p:txBody>
      </p:sp>
    </p:spTree>
    <p:extLst>
      <p:ext uri="{BB962C8B-B14F-4D97-AF65-F5344CB8AC3E}">
        <p14:creationId xmlns:p14="http://schemas.microsoft.com/office/powerpoint/2010/main" val="35511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B78A0-0FD2-1A55-B790-E0C0A60B1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6070D-3FCC-AFE1-B56E-0AA694DA87B9}"/>
              </a:ext>
            </a:extLst>
          </p:cNvPr>
          <p:cNvSpPr>
            <a:spLocks noGrp="1"/>
          </p:cNvSpPr>
          <p:nvPr>
            <p:ph type="title"/>
          </p:nvPr>
        </p:nvSpPr>
        <p:spPr/>
        <p:txBody>
          <a:bodyPr/>
          <a:lstStyle/>
          <a:p>
            <a:r>
              <a:rPr lang="en-US" dirty="0"/>
              <a:t>Choose activation function:</a:t>
            </a:r>
            <a:br>
              <a:rPr lang="en-US" dirty="0"/>
            </a:br>
            <a:r>
              <a:rPr lang="en-US" dirty="0"/>
              <a:t>Swish &gt; SELU &gt; Leaky </a:t>
            </a:r>
            <a:r>
              <a:rPr lang="en-US" dirty="0" err="1"/>
              <a:t>ReLU</a:t>
            </a:r>
            <a:r>
              <a:rPr lang="en-US" dirty="0"/>
              <a:t> &gt; </a:t>
            </a:r>
            <a:r>
              <a:rPr lang="en-US" dirty="0" err="1"/>
              <a:t>ReLU</a:t>
            </a:r>
            <a:r>
              <a:rPr lang="en-US" dirty="0"/>
              <a:t> &gt; Tanh &gt; Sigmoid</a:t>
            </a:r>
          </a:p>
        </p:txBody>
      </p:sp>
      <p:sp>
        <p:nvSpPr>
          <p:cNvPr id="3" name="Slide Number Placeholder 2">
            <a:extLst>
              <a:ext uri="{FF2B5EF4-FFF2-40B4-BE49-F238E27FC236}">
                <a16:creationId xmlns:a16="http://schemas.microsoft.com/office/drawing/2014/main" id="{A1319140-71F4-D437-9629-AA8818045561}"/>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7" name="Picture 6">
            <a:extLst>
              <a:ext uri="{FF2B5EF4-FFF2-40B4-BE49-F238E27FC236}">
                <a16:creationId xmlns:a16="http://schemas.microsoft.com/office/drawing/2014/main" id="{9A4A3F73-4A65-2717-C789-2F1FA562CF7A}"/>
              </a:ext>
            </a:extLst>
          </p:cNvPr>
          <p:cNvPicPr>
            <a:picLocks noChangeAspect="1"/>
          </p:cNvPicPr>
          <p:nvPr/>
        </p:nvPicPr>
        <p:blipFill>
          <a:blip r:embed="rId3"/>
          <a:stretch>
            <a:fillRect/>
          </a:stretch>
        </p:blipFill>
        <p:spPr>
          <a:xfrm>
            <a:off x="4672544" y="2929069"/>
            <a:ext cx="3912655" cy="2577651"/>
          </a:xfrm>
          <a:prstGeom prst="rect">
            <a:avLst/>
          </a:prstGeom>
        </p:spPr>
      </p:pic>
      <p:pic>
        <p:nvPicPr>
          <p:cNvPr id="9" name="Picture 8">
            <a:extLst>
              <a:ext uri="{FF2B5EF4-FFF2-40B4-BE49-F238E27FC236}">
                <a16:creationId xmlns:a16="http://schemas.microsoft.com/office/drawing/2014/main" id="{A2E71ABE-A473-12B7-AA52-5E9F7226D0FD}"/>
              </a:ext>
            </a:extLst>
          </p:cNvPr>
          <p:cNvPicPr>
            <a:picLocks noChangeAspect="1"/>
          </p:cNvPicPr>
          <p:nvPr/>
        </p:nvPicPr>
        <p:blipFill>
          <a:blip r:embed="rId4"/>
          <a:stretch>
            <a:fillRect/>
          </a:stretch>
        </p:blipFill>
        <p:spPr>
          <a:xfrm>
            <a:off x="8560464" y="2939961"/>
            <a:ext cx="3631533" cy="2566759"/>
          </a:xfrm>
          <a:prstGeom prst="rect">
            <a:avLst/>
          </a:prstGeom>
        </p:spPr>
      </p:pic>
      <p:pic>
        <p:nvPicPr>
          <p:cNvPr id="6" name="Picture 5">
            <a:extLst>
              <a:ext uri="{FF2B5EF4-FFF2-40B4-BE49-F238E27FC236}">
                <a16:creationId xmlns:a16="http://schemas.microsoft.com/office/drawing/2014/main" id="{13B251C1-BAF0-E6F2-829C-6B7E99872669}"/>
              </a:ext>
            </a:extLst>
          </p:cNvPr>
          <p:cNvPicPr>
            <a:picLocks noChangeAspect="1"/>
          </p:cNvPicPr>
          <p:nvPr/>
        </p:nvPicPr>
        <p:blipFill>
          <a:blip r:embed="rId5"/>
          <a:stretch>
            <a:fillRect/>
          </a:stretch>
        </p:blipFill>
        <p:spPr>
          <a:xfrm>
            <a:off x="12029" y="2939961"/>
            <a:ext cx="4720970" cy="2566759"/>
          </a:xfrm>
          <a:prstGeom prst="rect">
            <a:avLst/>
          </a:prstGeom>
        </p:spPr>
      </p:pic>
      <p:sp>
        <p:nvSpPr>
          <p:cNvPr id="8" name="TextBox 7">
            <a:extLst>
              <a:ext uri="{FF2B5EF4-FFF2-40B4-BE49-F238E27FC236}">
                <a16:creationId xmlns:a16="http://schemas.microsoft.com/office/drawing/2014/main" id="{9170A68F-763C-3916-2EA3-6E8FF861A7AA}"/>
              </a:ext>
            </a:extLst>
          </p:cNvPr>
          <p:cNvSpPr txBox="1"/>
          <p:nvPr/>
        </p:nvSpPr>
        <p:spPr>
          <a:xfrm>
            <a:off x="7120880" y="6488668"/>
            <a:ext cx="5071116"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 10)</a:t>
            </a:r>
          </a:p>
        </p:txBody>
      </p:sp>
    </p:spTree>
    <p:extLst>
      <p:ext uri="{BB962C8B-B14F-4D97-AF65-F5344CB8AC3E}">
        <p14:creationId xmlns:p14="http://schemas.microsoft.com/office/powerpoint/2010/main" val="122983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D3453-34E5-C8E9-04ED-C927E8BAEAE5}"/>
              </a:ext>
            </a:extLst>
          </p:cNvPr>
          <p:cNvPicPr>
            <a:picLocks noChangeAspect="1"/>
          </p:cNvPicPr>
          <p:nvPr/>
        </p:nvPicPr>
        <p:blipFill>
          <a:blip r:embed="rId2"/>
          <a:stretch>
            <a:fillRect/>
          </a:stretch>
        </p:blipFill>
        <p:spPr>
          <a:xfrm>
            <a:off x="-2" y="2368195"/>
            <a:ext cx="12192000" cy="3859806"/>
          </a:xfrm>
          <a:prstGeom prst="rect">
            <a:avLst/>
          </a:prstGeom>
        </p:spPr>
      </p:pic>
      <p:sp>
        <p:nvSpPr>
          <p:cNvPr id="2" name="Title 1">
            <a:extLst>
              <a:ext uri="{FF2B5EF4-FFF2-40B4-BE49-F238E27FC236}">
                <a16:creationId xmlns:a16="http://schemas.microsoft.com/office/drawing/2014/main" id="{3A17B22F-0819-45F7-9A09-17C8631A471B}"/>
              </a:ext>
            </a:extLst>
          </p:cNvPr>
          <p:cNvSpPr>
            <a:spLocks noGrp="1"/>
          </p:cNvSpPr>
          <p:nvPr>
            <p:ph type="title"/>
          </p:nvPr>
        </p:nvSpPr>
        <p:spPr/>
        <p:txBody>
          <a:bodyPr/>
          <a:lstStyle/>
          <a:p>
            <a:r>
              <a:rPr lang="en-US" dirty="0"/>
              <a:t>Hyperparameters related to the architecture</a:t>
            </a:r>
          </a:p>
        </p:txBody>
      </p:sp>
      <p:sp>
        <p:nvSpPr>
          <p:cNvPr id="3" name="Slide Number Placeholder 2">
            <a:extLst>
              <a:ext uri="{FF2B5EF4-FFF2-40B4-BE49-F238E27FC236}">
                <a16:creationId xmlns:a16="http://schemas.microsoft.com/office/drawing/2014/main" id="{F405FB84-193C-49D8-A776-82C121D6E1EB}"/>
              </a:ext>
            </a:extLst>
          </p:cNvPr>
          <p:cNvSpPr>
            <a:spLocks noGrp="1"/>
          </p:cNvSpPr>
          <p:nvPr>
            <p:ph type="sldNum" sz="quarter" idx="12"/>
          </p:nvPr>
        </p:nvSpPr>
        <p:spPr/>
        <p:txBody>
          <a:bodyPr/>
          <a:lstStyle/>
          <a:p>
            <a:fld id="{A5686A01-FA10-4E06-92C7-92734750F4C6}" type="slidenum">
              <a:rPr lang="en-US" smtClean="0"/>
              <a:t>26</a:t>
            </a:fld>
            <a:endParaRPr lang="en-US"/>
          </a:p>
        </p:txBody>
      </p:sp>
      <p:sp>
        <p:nvSpPr>
          <p:cNvPr id="9" name="TextBox 8">
            <a:extLst>
              <a:ext uri="{FF2B5EF4-FFF2-40B4-BE49-F238E27FC236}">
                <a16:creationId xmlns:a16="http://schemas.microsoft.com/office/drawing/2014/main" id="{621B045B-3135-C0EC-4D29-592E784A829E}"/>
              </a:ext>
            </a:extLst>
          </p:cNvPr>
          <p:cNvSpPr txBox="1"/>
          <p:nvPr/>
        </p:nvSpPr>
        <p:spPr>
          <a:xfrm>
            <a:off x="7120880" y="6488668"/>
            <a:ext cx="5071116"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 10)</a:t>
            </a:r>
          </a:p>
        </p:txBody>
      </p:sp>
    </p:spTree>
    <p:extLst>
      <p:ext uri="{BB962C8B-B14F-4D97-AF65-F5344CB8AC3E}">
        <p14:creationId xmlns:p14="http://schemas.microsoft.com/office/powerpoint/2010/main" val="158454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D7E73C-8407-4537-9373-8D921F7BA4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576397"/>
            <a:ext cx="6492204" cy="3278801"/>
          </a:xfrm>
          <a:prstGeom prst="rect">
            <a:avLst/>
          </a:prstGeom>
        </p:spPr>
      </p:pic>
      <p:pic>
        <p:nvPicPr>
          <p:cNvPr id="5" name="Picture 4" descr="Chart, surface chart&#10;&#10;Description automatically generated">
            <a:extLst>
              <a:ext uri="{FF2B5EF4-FFF2-40B4-BE49-F238E27FC236}">
                <a16:creationId xmlns:a16="http://schemas.microsoft.com/office/drawing/2014/main" id="{7A859275-B403-41A1-99D6-6F68225A0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632" y="1786271"/>
            <a:ext cx="6015368" cy="4657059"/>
          </a:xfrm>
          <a:prstGeom prst="rect">
            <a:avLst/>
          </a:prstGeom>
        </p:spPr>
      </p:pic>
      <p:sp>
        <p:nvSpPr>
          <p:cNvPr id="2" name="Title 1">
            <a:extLst>
              <a:ext uri="{FF2B5EF4-FFF2-40B4-BE49-F238E27FC236}">
                <a16:creationId xmlns:a16="http://schemas.microsoft.com/office/drawing/2014/main" id="{022B6F23-D13C-4A19-B068-428592AF6485}"/>
              </a:ext>
            </a:extLst>
          </p:cNvPr>
          <p:cNvSpPr>
            <a:spLocks noGrp="1"/>
          </p:cNvSpPr>
          <p:nvPr>
            <p:ph type="title"/>
          </p:nvPr>
        </p:nvSpPr>
        <p:spPr>
          <a:xfrm>
            <a:off x="-2" y="1042633"/>
            <a:ext cx="12192000" cy="743638"/>
          </a:xfrm>
        </p:spPr>
        <p:txBody>
          <a:bodyPr/>
          <a:lstStyle/>
          <a:p>
            <a:r>
              <a:rPr lang="en-US" dirty="0"/>
              <a:t>Hyperparameters related to the training</a:t>
            </a:r>
          </a:p>
        </p:txBody>
      </p:sp>
      <p:sp>
        <p:nvSpPr>
          <p:cNvPr id="3" name="Slide Number Placeholder 2">
            <a:extLst>
              <a:ext uri="{FF2B5EF4-FFF2-40B4-BE49-F238E27FC236}">
                <a16:creationId xmlns:a16="http://schemas.microsoft.com/office/drawing/2014/main" id="{9FC25FB9-7BD7-4C2F-86A7-BA933140AC91}"/>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6" name="TextBox 5">
            <a:extLst>
              <a:ext uri="{FF2B5EF4-FFF2-40B4-BE49-F238E27FC236}">
                <a16:creationId xmlns:a16="http://schemas.microsoft.com/office/drawing/2014/main" id="{B8DD7C6E-D598-4413-B87F-DB1851DF72F2}"/>
              </a:ext>
            </a:extLst>
          </p:cNvPr>
          <p:cNvSpPr txBox="1"/>
          <p:nvPr/>
        </p:nvSpPr>
        <p:spPr>
          <a:xfrm>
            <a:off x="8952614" y="6485866"/>
            <a:ext cx="3239386" cy="369332"/>
          </a:xfrm>
          <a:prstGeom prst="rect">
            <a:avLst/>
          </a:prstGeom>
          <a:noFill/>
        </p:spPr>
        <p:txBody>
          <a:bodyPr wrap="square" rtlCol="0">
            <a:spAutoFit/>
          </a:bodyPr>
          <a:lstStyle/>
          <a:p>
            <a:pPr algn="r"/>
            <a:r>
              <a:rPr lang="en-US" i="1" u="sng" dirty="0"/>
              <a:t>Source</a:t>
            </a:r>
            <a:r>
              <a:rPr lang="en-US" i="1" dirty="0"/>
              <a:t>: towardsdatascience.com</a:t>
            </a:r>
          </a:p>
        </p:txBody>
      </p:sp>
      <p:sp>
        <p:nvSpPr>
          <p:cNvPr id="7" name="TextBox 6">
            <a:extLst>
              <a:ext uri="{FF2B5EF4-FFF2-40B4-BE49-F238E27FC236}">
                <a16:creationId xmlns:a16="http://schemas.microsoft.com/office/drawing/2014/main" id="{F28379D7-F82A-4A1D-ACDF-34781DBA4E27}"/>
              </a:ext>
            </a:extLst>
          </p:cNvPr>
          <p:cNvSpPr txBox="1"/>
          <p:nvPr/>
        </p:nvSpPr>
        <p:spPr>
          <a:xfrm>
            <a:off x="6170431" y="1765005"/>
            <a:ext cx="1825256" cy="553998"/>
          </a:xfrm>
          <a:prstGeom prst="rect">
            <a:avLst/>
          </a:prstGeom>
          <a:noFill/>
        </p:spPr>
        <p:txBody>
          <a:bodyPr wrap="square" rtlCol="0">
            <a:spAutoFit/>
          </a:bodyPr>
          <a:lstStyle/>
          <a:p>
            <a:pPr algn="l"/>
            <a:r>
              <a:rPr lang="en-US" sz="3000" dirty="0">
                <a:solidFill>
                  <a:schemeClr val="bg1"/>
                </a:solidFill>
              </a:rPr>
              <a:t>Optimizer</a:t>
            </a:r>
          </a:p>
        </p:txBody>
      </p:sp>
      <p:sp>
        <p:nvSpPr>
          <p:cNvPr id="12" name="TextBox 11">
            <a:extLst>
              <a:ext uri="{FF2B5EF4-FFF2-40B4-BE49-F238E27FC236}">
                <a16:creationId xmlns:a16="http://schemas.microsoft.com/office/drawing/2014/main" id="{47C6408C-2B6C-4FE0-B80A-F38308EAE4D9}"/>
              </a:ext>
            </a:extLst>
          </p:cNvPr>
          <p:cNvSpPr txBox="1"/>
          <p:nvPr/>
        </p:nvSpPr>
        <p:spPr>
          <a:xfrm>
            <a:off x="3668232" y="3477033"/>
            <a:ext cx="2511499" cy="553998"/>
          </a:xfrm>
          <a:prstGeom prst="rect">
            <a:avLst/>
          </a:prstGeom>
          <a:noFill/>
        </p:spPr>
        <p:txBody>
          <a:bodyPr wrap="square" rtlCol="0">
            <a:spAutoFit/>
          </a:bodyPr>
          <a:lstStyle/>
          <a:p>
            <a:pPr algn="ctr"/>
            <a:r>
              <a:rPr lang="en-US" sz="3000" dirty="0">
                <a:solidFill>
                  <a:schemeClr val="bg1"/>
                </a:solidFill>
              </a:rPr>
              <a:t>Learning Rate</a:t>
            </a:r>
          </a:p>
        </p:txBody>
      </p:sp>
      <p:sp>
        <p:nvSpPr>
          <p:cNvPr id="13" name="TextBox 12">
            <a:extLst>
              <a:ext uri="{FF2B5EF4-FFF2-40B4-BE49-F238E27FC236}">
                <a16:creationId xmlns:a16="http://schemas.microsoft.com/office/drawing/2014/main" id="{E5812F1A-26D9-4F42-8D31-33D04DF6EEC8}"/>
              </a:ext>
            </a:extLst>
          </p:cNvPr>
          <p:cNvSpPr txBox="1"/>
          <p:nvPr/>
        </p:nvSpPr>
        <p:spPr>
          <a:xfrm>
            <a:off x="0" y="1616139"/>
            <a:ext cx="6170429" cy="1938992"/>
          </a:xfrm>
          <a:prstGeom prst="rect">
            <a:avLst/>
          </a:prstGeom>
          <a:noFill/>
        </p:spPr>
        <p:txBody>
          <a:bodyPr wrap="square" rtlCol="0">
            <a:spAutoFit/>
          </a:bodyPr>
          <a:lstStyle/>
          <a:p>
            <a:pPr algn="l"/>
            <a:r>
              <a:rPr lang="en-US" sz="3000" u="sng" dirty="0"/>
              <a:t>Loss function</a:t>
            </a:r>
            <a:r>
              <a:rPr lang="en-US" sz="3000" dirty="0"/>
              <a:t>:</a:t>
            </a:r>
          </a:p>
          <a:p>
            <a:pPr marL="457200" indent="-457200" algn="l">
              <a:buFont typeface="Arial" panose="020B0604020202020204" pitchFamily="34" charset="0"/>
              <a:buChar char="•"/>
            </a:pPr>
            <a:r>
              <a:rPr lang="en-US" sz="3000" dirty="0"/>
              <a:t>MSE, MAE, Huber for regression</a:t>
            </a:r>
          </a:p>
          <a:p>
            <a:pPr marL="457200" indent="-457200" algn="l">
              <a:buFont typeface="Arial" panose="020B0604020202020204" pitchFamily="34" charset="0"/>
              <a:buChar char="•"/>
            </a:pPr>
            <a:r>
              <a:rPr lang="en-US" sz="3000" dirty="0"/>
              <a:t>Cross-entropy for classification</a:t>
            </a:r>
          </a:p>
          <a:p>
            <a:pPr algn="l"/>
            <a:r>
              <a:rPr lang="en-US" sz="3000" dirty="0"/>
              <a:t>Batch size, Initialization of weights</a:t>
            </a:r>
          </a:p>
        </p:txBody>
      </p:sp>
    </p:spTree>
    <p:extLst>
      <p:ext uri="{BB962C8B-B14F-4D97-AF65-F5344CB8AC3E}">
        <p14:creationId xmlns:p14="http://schemas.microsoft.com/office/powerpoint/2010/main" val="189889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ED7A-6D30-49CD-8EC7-081DE93D72C1}"/>
              </a:ext>
            </a:extLst>
          </p:cNvPr>
          <p:cNvSpPr>
            <a:spLocks noGrp="1"/>
          </p:cNvSpPr>
          <p:nvPr>
            <p:ph type="title"/>
          </p:nvPr>
        </p:nvSpPr>
        <p:spPr>
          <a:xfrm>
            <a:off x="-2" y="1042633"/>
            <a:ext cx="12192000" cy="1137042"/>
          </a:xfrm>
        </p:spPr>
        <p:txBody>
          <a:bodyPr>
            <a:normAutofit/>
          </a:bodyPr>
          <a:lstStyle/>
          <a:p>
            <a:r>
              <a:rPr lang="en-US" dirty="0"/>
              <a:t>Overfitting? Regularize </a:t>
            </a:r>
            <a:r>
              <a:rPr lang="en-US" dirty="0">
                <a:sym typeface="Wingdings" panose="05000000000000000000" pitchFamily="2" charset="2"/>
              </a:rPr>
              <a:t></a:t>
            </a:r>
            <a:endParaRPr lang="en-US" dirty="0"/>
          </a:p>
        </p:txBody>
      </p:sp>
      <p:sp>
        <p:nvSpPr>
          <p:cNvPr id="3" name="Slide Number Placeholder 2">
            <a:extLst>
              <a:ext uri="{FF2B5EF4-FFF2-40B4-BE49-F238E27FC236}">
                <a16:creationId xmlns:a16="http://schemas.microsoft.com/office/drawing/2014/main" id="{19A5B3E8-59DF-46F2-B0F1-103F96BFB629}"/>
              </a:ext>
            </a:extLst>
          </p:cNvPr>
          <p:cNvSpPr>
            <a:spLocks noGrp="1"/>
          </p:cNvSpPr>
          <p:nvPr>
            <p:ph type="sldNum" sz="quarter" idx="12"/>
          </p:nvPr>
        </p:nvSpPr>
        <p:spPr/>
        <p:txBody>
          <a:bodyPr/>
          <a:lstStyle/>
          <a:p>
            <a:fld id="{A5686A01-FA10-4E06-92C7-92734750F4C6}" type="slidenum">
              <a:rPr lang="en-US" smtClean="0"/>
              <a:t>28</a:t>
            </a:fld>
            <a:endParaRPr lang="en-US"/>
          </a:p>
        </p:txBody>
      </p:sp>
      <p:sp>
        <p:nvSpPr>
          <p:cNvPr id="4" name="TextBox 3">
            <a:extLst>
              <a:ext uri="{FF2B5EF4-FFF2-40B4-BE49-F238E27FC236}">
                <a16:creationId xmlns:a16="http://schemas.microsoft.com/office/drawing/2014/main" id="{333520AA-6396-462C-BD19-5B613DA42F6E}"/>
              </a:ext>
            </a:extLst>
          </p:cNvPr>
          <p:cNvSpPr txBox="1"/>
          <p:nvPr/>
        </p:nvSpPr>
        <p:spPr>
          <a:xfrm>
            <a:off x="0" y="2179675"/>
            <a:ext cx="12110484"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u="sng" dirty="0"/>
              <a:t>L1/L2 regularization</a:t>
            </a:r>
            <a:r>
              <a:rPr lang="en-US" sz="3000" dirty="0"/>
              <a:t>: Loss += |</a:t>
            </a:r>
            <a:r>
              <a:rPr lang="en-US" sz="3000" dirty="0" err="1"/>
              <a:t>Weights,Biases</a:t>
            </a:r>
            <a:r>
              <a:rPr lang="en-US" sz="3000" dirty="0"/>
              <a:t>| + (</a:t>
            </a:r>
            <a:r>
              <a:rPr lang="en-US" sz="3000" dirty="0" err="1"/>
              <a:t>Weights,Biases</a:t>
            </a:r>
            <a:r>
              <a:rPr lang="en-US" sz="3000" dirty="0"/>
              <a:t>)</a:t>
            </a:r>
            <a:r>
              <a:rPr lang="en-US" sz="3000" baseline="30000" dirty="0"/>
              <a:t>2</a:t>
            </a:r>
          </a:p>
          <a:p>
            <a:pPr marL="457200" indent="-457200" algn="l">
              <a:buFont typeface="Arial" panose="020B0604020202020204" pitchFamily="34" charset="0"/>
              <a:buChar char="•"/>
            </a:pPr>
            <a:endParaRPr lang="en-US" sz="3000" u="sng" dirty="0"/>
          </a:p>
          <a:p>
            <a:pPr marL="457200" indent="-457200" algn="l">
              <a:buFont typeface="Arial" panose="020B0604020202020204" pitchFamily="34" charset="0"/>
              <a:buChar char="•"/>
            </a:pPr>
            <a:r>
              <a:rPr lang="en-US" sz="3000" u="sng" dirty="0"/>
              <a:t>Batch normalization</a:t>
            </a:r>
            <a:r>
              <a:rPr lang="en-US" sz="3000" dirty="0"/>
              <a:t>:</a:t>
            </a:r>
            <a:br>
              <a:rPr lang="en-US" sz="3000" dirty="0"/>
            </a:br>
            <a:r>
              <a:rPr lang="en-US" sz="3000" dirty="0"/>
              <a:t>Automatically scale inputs using</a:t>
            </a:r>
            <a:br>
              <a:rPr lang="en-US" sz="3000" dirty="0"/>
            </a:br>
            <a:r>
              <a:rPr lang="en-US" sz="3000" dirty="0"/>
              <a:t>(mean , standard deviation)</a:t>
            </a:r>
            <a:br>
              <a:rPr lang="en-US" sz="3000" dirty="0"/>
            </a:br>
            <a:r>
              <a:rPr lang="en-US" sz="3000" dirty="0"/>
              <a:t>calculated over the batch</a:t>
            </a:r>
          </a:p>
        </p:txBody>
      </p:sp>
      <p:grpSp>
        <p:nvGrpSpPr>
          <p:cNvPr id="5" name="Group 4">
            <a:extLst>
              <a:ext uri="{FF2B5EF4-FFF2-40B4-BE49-F238E27FC236}">
                <a16:creationId xmlns:a16="http://schemas.microsoft.com/office/drawing/2014/main" id="{3ABE06CE-590E-5524-BD55-3E6612720198}"/>
              </a:ext>
            </a:extLst>
          </p:cNvPr>
          <p:cNvGrpSpPr/>
          <p:nvPr/>
        </p:nvGrpSpPr>
        <p:grpSpPr>
          <a:xfrm>
            <a:off x="7467600" y="2857182"/>
            <a:ext cx="4724400" cy="4000817"/>
            <a:chOff x="2682240" y="1027393"/>
            <a:chExt cx="6852480" cy="5220000"/>
          </a:xfrm>
        </p:grpSpPr>
        <p:sp>
          <p:nvSpPr>
            <p:cNvPr id="7" name="Rectangle 6">
              <a:extLst>
                <a:ext uri="{FF2B5EF4-FFF2-40B4-BE49-F238E27FC236}">
                  <a16:creationId xmlns:a16="http://schemas.microsoft.com/office/drawing/2014/main" id="{F8D41FD4-C1FE-924D-AC10-10D9590D00EE}"/>
                </a:ext>
              </a:extLst>
            </p:cNvPr>
            <p:cNvSpPr/>
            <p:nvPr/>
          </p:nvSpPr>
          <p:spPr>
            <a:xfrm>
              <a:off x="2682240" y="1027393"/>
              <a:ext cx="6852480" cy="522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a training curve&#10;&#10;AI-generated content may be incorrect.">
              <a:extLst>
                <a:ext uri="{FF2B5EF4-FFF2-40B4-BE49-F238E27FC236}">
                  <a16:creationId xmlns:a16="http://schemas.microsoft.com/office/drawing/2014/main" id="{B16CCEDF-6E0C-0771-3B6D-4989B72FF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240" y="1058228"/>
              <a:ext cx="6840000" cy="5130000"/>
            </a:xfrm>
            <a:prstGeom prst="rect">
              <a:avLst/>
            </a:prstGeom>
            <a:ln>
              <a:noFill/>
            </a:ln>
          </p:spPr>
        </p:pic>
      </p:grpSp>
    </p:spTree>
    <p:extLst>
      <p:ext uri="{BB962C8B-B14F-4D97-AF65-F5344CB8AC3E}">
        <p14:creationId xmlns:p14="http://schemas.microsoft.com/office/powerpoint/2010/main" val="222805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7D087-4255-4F38-7EB2-62B9CD248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AB49D-2185-5330-1960-E9684668BD72}"/>
              </a:ext>
            </a:extLst>
          </p:cNvPr>
          <p:cNvSpPr>
            <a:spLocks noGrp="1"/>
          </p:cNvSpPr>
          <p:nvPr>
            <p:ph type="title"/>
          </p:nvPr>
        </p:nvSpPr>
        <p:spPr>
          <a:xfrm>
            <a:off x="-2" y="1042633"/>
            <a:ext cx="12192000" cy="1137042"/>
          </a:xfrm>
        </p:spPr>
        <p:txBody>
          <a:bodyPr>
            <a:normAutofit/>
          </a:bodyPr>
          <a:lstStyle/>
          <a:p>
            <a:r>
              <a:rPr lang="en-US" dirty="0"/>
              <a:t>Overfitting? Regularize </a:t>
            </a:r>
            <a:r>
              <a:rPr lang="en-US" dirty="0">
                <a:sym typeface="Wingdings" panose="05000000000000000000" pitchFamily="2" charset="2"/>
              </a:rPr>
              <a:t></a:t>
            </a:r>
            <a:endParaRPr lang="en-US" dirty="0"/>
          </a:p>
        </p:txBody>
      </p:sp>
      <p:sp>
        <p:nvSpPr>
          <p:cNvPr id="3" name="Slide Number Placeholder 2">
            <a:extLst>
              <a:ext uri="{FF2B5EF4-FFF2-40B4-BE49-F238E27FC236}">
                <a16:creationId xmlns:a16="http://schemas.microsoft.com/office/drawing/2014/main" id="{7795AA30-E7C3-00C0-5533-B798450AF2F6}"/>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4" name="TextBox 3">
            <a:extLst>
              <a:ext uri="{FF2B5EF4-FFF2-40B4-BE49-F238E27FC236}">
                <a16:creationId xmlns:a16="http://schemas.microsoft.com/office/drawing/2014/main" id="{244BBE16-AE62-F4AA-D906-A901DF2C8196}"/>
              </a:ext>
            </a:extLst>
          </p:cNvPr>
          <p:cNvSpPr txBox="1"/>
          <p:nvPr/>
        </p:nvSpPr>
        <p:spPr>
          <a:xfrm>
            <a:off x="0" y="2179675"/>
            <a:ext cx="12110484" cy="3785652"/>
          </a:xfrm>
          <a:prstGeom prst="rect">
            <a:avLst/>
          </a:prstGeom>
          <a:noFill/>
        </p:spPr>
        <p:txBody>
          <a:bodyPr wrap="square" rtlCol="0">
            <a:spAutoFit/>
          </a:bodyPr>
          <a:lstStyle/>
          <a:p>
            <a:pPr marL="457200" indent="-457200" algn="l">
              <a:buFont typeface="Arial" panose="020B0604020202020204" pitchFamily="34" charset="0"/>
              <a:buChar char="•"/>
            </a:pPr>
            <a:r>
              <a:rPr lang="en-US" sz="3000" u="sng" dirty="0"/>
              <a:t>L1/L2 regularization</a:t>
            </a:r>
            <a:r>
              <a:rPr lang="en-US" sz="3000" dirty="0"/>
              <a:t>: Loss += |</a:t>
            </a:r>
            <a:r>
              <a:rPr lang="en-US" sz="3000" dirty="0" err="1"/>
              <a:t>Weights,Biases</a:t>
            </a:r>
            <a:r>
              <a:rPr lang="en-US" sz="3000" dirty="0"/>
              <a:t>| + (</a:t>
            </a:r>
            <a:r>
              <a:rPr lang="en-US" sz="3000" dirty="0" err="1"/>
              <a:t>Weights,Biases</a:t>
            </a:r>
            <a:r>
              <a:rPr lang="en-US" sz="3000" dirty="0"/>
              <a:t>)</a:t>
            </a:r>
            <a:r>
              <a:rPr lang="en-US" sz="3000" baseline="30000" dirty="0"/>
              <a:t>2</a:t>
            </a:r>
          </a:p>
          <a:p>
            <a:pPr marL="457200" indent="-457200" algn="l">
              <a:buFont typeface="Arial" panose="020B0604020202020204" pitchFamily="34" charset="0"/>
              <a:buChar char="•"/>
            </a:pPr>
            <a:endParaRPr lang="en-US" sz="3000" u="sng" dirty="0"/>
          </a:p>
          <a:p>
            <a:pPr marL="457200" indent="-457200" algn="l">
              <a:buFont typeface="Arial" panose="020B0604020202020204" pitchFamily="34" charset="0"/>
              <a:buChar char="•"/>
            </a:pPr>
            <a:r>
              <a:rPr lang="en-US" sz="3000" u="sng" dirty="0"/>
              <a:t>Batch normalization</a:t>
            </a:r>
            <a:r>
              <a:rPr lang="en-US" sz="3000" dirty="0"/>
              <a:t>:</a:t>
            </a:r>
            <a:br>
              <a:rPr lang="en-US" sz="3000" dirty="0"/>
            </a:br>
            <a:r>
              <a:rPr lang="en-US" sz="3000" dirty="0"/>
              <a:t>Automatically scale inputs using</a:t>
            </a:r>
            <a:br>
              <a:rPr lang="en-US" sz="3000" dirty="0"/>
            </a:br>
            <a:r>
              <a:rPr lang="en-US" sz="3000" dirty="0"/>
              <a:t>(mean , standard deviation)</a:t>
            </a:r>
            <a:br>
              <a:rPr lang="en-US" sz="3000" dirty="0"/>
            </a:br>
            <a:r>
              <a:rPr lang="en-US" sz="3000" dirty="0"/>
              <a:t>calculated over the batch</a:t>
            </a:r>
          </a:p>
          <a:p>
            <a:pPr marL="457200" indent="-457200" algn="l">
              <a:buFont typeface="Arial" panose="020B0604020202020204" pitchFamily="34" charset="0"/>
              <a:buChar char="•"/>
            </a:pPr>
            <a:endParaRPr lang="en-US" sz="3000" u="sng" dirty="0"/>
          </a:p>
          <a:p>
            <a:pPr marL="457200" indent="-457200" algn="l">
              <a:buFont typeface="Arial" panose="020B0604020202020204" pitchFamily="34" charset="0"/>
              <a:buChar char="•"/>
            </a:pPr>
            <a:r>
              <a:rPr lang="en-US" sz="3000" u="sng" dirty="0"/>
              <a:t>Dropout</a:t>
            </a:r>
            <a:r>
              <a:rPr lang="en-US" sz="3000" dirty="0"/>
              <a:t> (can add uncertainty)</a:t>
            </a:r>
          </a:p>
        </p:txBody>
      </p:sp>
      <p:pic>
        <p:nvPicPr>
          <p:cNvPr id="6" name="Picture 5">
            <a:extLst>
              <a:ext uri="{FF2B5EF4-FFF2-40B4-BE49-F238E27FC236}">
                <a16:creationId xmlns:a16="http://schemas.microsoft.com/office/drawing/2014/main" id="{2D5B6588-E750-7E8F-2E69-C021D4D84925}"/>
              </a:ext>
            </a:extLst>
          </p:cNvPr>
          <p:cNvPicPr>
            <a:picLocks noChangeAspect="1"/>
          </p:cNvPicPr>
          <p:nvPr/>
        </p:nvPicPr>
        <p:blipFill>
          <a:blip r:embed="rId2"/>
          <a:stretch>
            <a:fillRect/>
          </a:stretch>
        </p:blipFill>
        <p:spPr>
          <a:xfrm>
            <a:off x="6570921" y="2914335"/>
            <a:ext cx="5621079" cy="3943665"/>
          </a:xfrm>
          <a:prstGeom prst="rect">
            <a:avLst/>
          </a:prstGeom>
        </p:spPr>
      </p:pic>
    </p:spTree>
    <p:extLst>
      <p:ext uri="{BB962C8B-B14F-4D97-AF65-F5344CB8AC3E}">
        <p14:creationId xmlns:p14="http://schemas.microsoft.com/office/powerpoint/2010/main" val="180610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024 Nobel Prize">
            <a:extLst>
              <a:ext uri="{FF2B5EF4-FFF2-40B4-BE49-F238E27FC236}">
                <a16:creationId xmlns:a16="http://schemas.microsoft.com/office/drawing/2014/main" id="{DCDD07CA-BDA5-B3B1-90E0-F8E9CD81B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4143"/>
            <a:ext cx="5823856" cy="5823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6A50202-570D-95A5-C169-20473D425BC6}"/>
              </a:ext>
            </a:extLst>
          </p:cNvPr>
          <p:cNvPicPr>
            <a:picLocks noChangeAspect="1"/>
          </p:cNvPicPr>
          <p:nvPr/>
        </p:nvPicPr>
        <p:blipFill>
          <a:blip r:embed="rId4"/>
          <a:srcRect r="1369"/>
          <a:stretch>
            <a:fillRect/>
          </a:stretch>
        </p:blipFill>
        <p:spPr>
          <a:xfrm>
            <a:off x="1551" y="1032087"/>
            <a:ext cx="5816205" cy="2545596"/>
          </a:xfrm>
          <a:prstGeom prst="rect">
            <a:avLst/>
          </a:prstGeom>
        </p:spPr>
      </p:pic>
      <p:pic>
        <p:nvPicPr>
          <p:cNvPr id="7" name="Picture 6">
            <a:extLst>
              <a:ext uri="{FF2B5EF4-FFF2-40B4-BE49-F238E27FC236}">
                <a16:creationId xmlns:a16="http://schemas.microsoft.com/office/drawing/2014/main" id="{A1635517-5E4F-95A5-E62E-9EDDB8B16D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7" y="3894898"/>
            <a:ext cx="5823853" cy="2294385"/>
          </a:xfrm>
          <a:prstGeom prst="rect">
            <a:avLst/>
          </a:prstGeom>
        </p:spPr>
      </p:pic>
      <p:sp>
        <p:nvSpPr>
          <p:cNvPr id="2" name="Slide Number Placeholder 1">
            <a:extLst>
              <a:ext uri="{FF2B5EF4-FFF2-40B4-BE49-F238E27FC236}">
                <a16:creationId xmlns:a16="http://schemas.microsoft.com/office/drawing/2014/main" id="{A5B15FE7-09F0-6DDE-68D6-74387653E2EB}"/>
              </a:ext>
            </a:extLst>
          </p:cNvPr>
          <p:cNvSpPr>
            <a:spLocks noGrp="1"/>
          </p:cNvSpPr>
          <p:nvPr>
            <p:ph type="sldNum" sz="quarter" idx="12"/>
          </p:nvPr>
        </p:nvSpPr>
        <p:spPr/>
        <p:txBody>
          <a:bodyPr/>
          <a:lstStyle/>
          <a:p>
            <a:fld id="{A5686A01-FA10-4E06-92C7-92734750F4C6}" type="slidenum">
              <a:rPr lang="en-US" smtClean="0"/>
              <a:pPr/>
              <a:t>3</a:t>
            </a:fld>
            <a:endParaRPr lang="en-US" dirty="0"/>
          </a:p>
        </p:txBody>
      </p:sp>
      <p:pic>
        <p:nvPicPr>
          <p:cNvPr id="2050" name="Picture 2" descr="A graphical representation of an example Boltzmann machine with weight labels.">
            <a:extLst>
              <a:ext uri="{FF2B5EF4-FFF2-40B4-BE49-F238E27FC236}">
                <a16:creationId xmlns:a16="http://schemas.microsoft.com/office/drawing/2014/main" id="{621D1DB1-3579-2F9B-15C3-C999B2809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657" y="1034143"/>
            <a:ext cx="3015343" cy="28621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DBF866-91D4-6C0B-33F6-018EC8D1FF9D}"/>
              </a:ext>
            </a:extLst>
          </p:cNvPr>
          <p:cNvSpPr txBox="1"/>
          <p:nvPr/>
        </p:nvSpPr>
        <p:spPr>
          <a:xfrm>
            <a:off x="5823854" y="2188099"/>
            <a:ext cx="3346703" cy="954107"/>
          </a:xfrm>
          <a:prstGeom prst="rect">
            <a:avLst/>
          </a:prstGeom>
          <a:noFill/>
        </p:spPr>
        <p:txBody>
          <a:bodyPr wrap="square" rtlCol="0">
            <a:spAutoFit/>
          </a:bodyPr>
          <a:lstStyle/>
          <a:p>
            <a:pPr algn="ctr"/>
            <a:r>
              <a:rPr lang="en-US" sz="2800" b="1" dirty="0"/>
              <a:t>Boltzmann machine</a:t>
            </a:r>
            <a:br>
              <a:rPr lang="en-US" sz="2800" b="1" dirty="0"/>
            </a:br>
            <a:r>
              <a:rPr lang="en-US" sz="2800" b="1" dirty="0"/>
              <a:t>(1983-1985)</a:t>
            </a:r>
            <a:endParaRPr lang="en-US" sz="2800" dirty="0"/>
          </a:p>
        </p:txBody>
      </p:sp>
      <p:pic>
        <p:nvPicPr>
          <p:cNvPr id="9" name="Picture 8">
            <a:extLst>
              <a:ext uri="{FF2B5EF4-FFF2-40B4-BE49-F238E27FC236}">
                <a16:creationId xmlns:a16="http://schemas.microsoft.com/office/drawing/2014/main" id="{6AAAE94E-ECF8-C751-40D0-DCB193291A0D}"/>
              </a:ext>
            </a:extLst>
          </p:cNvPr>
          <p:cNvPicPr>
            <a:picLocks noChangeAspect="1"/>
          </p:cNvPicPr>
          <p:nvPr/>
        </p:nvPicPr>
        <p:blipFill>
          <a:blip r:embed="rId7"/>
          <a:srcRect l="2563" t="3651" r="4565" b="4444"/>
          <a:stretch/>
        </p:blipFill>
        <p:spPr>
          <a:xfrm>
            <a:off x="5823855" y="3896282"/>
            <a:ext cx="3800128" cy="2965330"/>
          </a:xfrm>
          <a:prstGeom prst="rect">
            <a:avLst/>
          </a:prstGeom>
        </p:spPr>
      </p:pic>
      <p:sp>
        <p:nvSpPr>
          <p:cNvPr id="10" name="TextBox 9">
            <a:extLst>
              <a:ext uri="{FF2B5EF4-FFF2-40B4-BE49-F238E27FC236}">
                <a16:creationId xmlns:a16="http://schemas.microsoft.com/office/drawing/2014/main" id="{1F281018-7ED0-377C-D140-3C040FCDE5BD}"/>
              </a:ext>
            </a:extLst>
          </p:cNvPr>
          <p:cNvSpPr txBox="1"/>
          <p:nvPr/>
        </p:nvSpPr>
        <p:spPr>
          <a:xfrm>
            <a:off x="9623983" y="4901893"/>
            <a:ext cx="2568017" cy="954107"/>
          </a:xfrm>
          <a:prstGeom prst="rect">
            <a:avLst/>
          </a:prstGeom>
          <a:noFill/>
        </p:spPr>
        <p:txBody>
          <a:bodyPr wrap="square" rtlCol="0">
            <a:spAutoFit/>
          </a:bodyPr>
          <a:lstStyle/>
          <a:p>
            <a:pPr algn="ctr"/>
            <a:r>
              <a:rPr lang="en-US" sz="2800" b="1" dirty="0"/>
              <a:t>Hopfield network (1982)</a:t>
            </a:r>
            <a:endParaRPr lang="en-US" sz="2800" dirty="0"/>
          </a:p>
        </p:txBody>
      </p:sp>
      <p:sp>
        <p:nvSpPr>
          <p:cNvPr id="11" name="TextBox 10">
            <a:extLst>
              <a:ext uri="{FF2B5EF4-FFF2-40B4-BE49-F238E27FC236}">
                <a16:creationId xmlns:a16="http://schemas.microsoft.com/office/drawing/2014/main" id="{55A01B87-085E-A8B1-283D-98B164D528F9}"/>
              </a:ext>
            </a:extLst>
          </p:cNvPr>
          <p:cNvSpPr txBox="1"/>
          <p:nvPr/>
        </p:nvSpPr>
        <p:spPr>
          <a:xfrm>
            <a:off x="0" y="1034143"/>
            <a:ext cx="5823854" cy="584775"/>
          </a:xfrm>
          <a:prstGeom prst="rect">
            <a:avLst/>
          </a:prstGeom>
          <a:noFill/>
        </p:spPr>
        <p:txBody>
          <a:bodyPr wrap="square" rtlCol="0">
            <a:spAutoFit/>
          </a:bodyPr>
          <a:lstStyle/>
          <a:p>
            <a:r>
              <a:rPr lang="en-US" sz="1600" i="1" u="sng" dirty="0"/>
              <a:t>Sources</a:t>
            </a:r>
            <a:r>
              <a:rPr lang="en-US" sz="1600" i="1" dirty="0"/>
              <a:t>: Forbes, Wikipedia, Hopfield (1982), Artem Kirsanov </a:t>
            </a:r>
          </a:p>
          <a:p>
            <a:pPr algn="l"/>
            <a:endParaRPr lang="en-US" sz="1600" i="1" dirty="0"/>
          </a:p>
        </p:txBody>
      </p:sp>
      <p:sp>
        <p:nvSpPr>
          <p:cNvPr id="13" name="Rectangle 12">
            <a:extLst>
              <a:ext uri="{FF2B5EF4-FFF2-40B4-BE49-F238E27FC236}">
                <a16:creationId xmlns:a16="http://schemas.microsoft.com/office/drawing/2014/main" id="{38839060-151D-0425-528D-FCF528584001}"/>
              </a:ext>
            </a:extLst>
          </p:cNvPr>
          <p:cNvSpPr/>
          <p:nvPr/>
        </p:nvSpPr>
        <p:spPr>
          <a:xfrm>
            <a:off x="0" y="3577683"/>
            <a:ext cx="5816204" cy="36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8D117A-9405-E999-F946-A28BC84FCFF0}"/>
              </a:ext>
            </a:extLst>
          </p:cNvPr>
          <p:cNvSpPr/>
          <p:nvPr/>
        </p:nvSpPr>
        <p:spPr>
          <a:xfrm>
            <a:off x="-4" y="6118860"/>
            <a:ext cx="5816204" cy="7499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21B82A-4672-9A4F-899B-A91BE16A41A5}"/>
              </a:ext>
            </a:extLst>
          </p:cNvPr>
          <p:cNvSpPr/>
          <p:nvPr/>
        </p:nvSpPr>
        <p:spPr>
          <a:xfrm>
            <a:off x="5722620" y="1030530"/>
            <a:ext cx="182880" cy="28383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07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fade">
                                      <p:cBhvr>
                                        <p:cTn id="26" dur="500"/>
                                        <p:tgtEl>
                                          <p:spTgt spid="205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8CDC-6515-E653-8B2A-D031558292CD}"/>
            </a:ext>
          </a:extLst>
        </p:cNvPr>
        <p:cNvGrpSpPr/>
        <p:nvPr/>
      </p:nvGrpSpPr>
      <p:grpSpPr>
        <a:xfrm>
          <a:off x="0" y="0"/>
          <a:ext cx="0" cy="0"/>
          <a:chOff x="0" y="0"/>
          <a:chExt cx="0" cy="0"/>
        </a:xfrm>
      </p:grpSpPr>
      <p:pic>
        <p:nvPicPr>
          <p:cNvPr id="9" name="Picture 8" descr="A qr code on a screen&#10;&#10;AI-generated content may be incorrect.">
            <a:extLst>
              <a:ext uri="{FF2B5EF4-FFF2-40B4-BE49-F238E27FC236}">
                <a16:creationId xmlns:a16="http://schemas.microsoft.com/office/drawing/2014/main" id="{FE5C6881-75F6-F1CD-6CBA-9A9DD0D4571C}"/>
              </a:ext>
            </a:extLst>
          </p:cNvPr>
          <p:cNvPicPr>
            <a:picLocks noChangeAspect="1"/>
          </p:cNvPicPr>
          <p:nvPr/>
        </p:nvPicPr>
        <p:blipFill>
          <a:blip r:embed="rId2">
            <a:extLst>
              <a:ext uri="{28A0092B-C50C-407E-A947-70E740481C1C}">
                <a14:useLocalDpi xmlns:a14="http://schemas.microsoft.com/office/drawing/2010/main" val="0"/>
              </a:ext>
            </a:extLst>
          </a:blip>
          <a:srcRect r="1847"/>
          <a:stretch>
            <a:fillRect/>
          </a:stretch>
        </p:blipFill>
        <p:spPr>
          <a:xfrm>
            <a:off x="6607277" y="3264219"/>
            <a:ext cx="5584723" cy="3182750"/>
          </a:xfrm>
          <a:prstGeom prst="rect">
            <a:avLst/>
          </a:prstGeom>
        </p:spPr>
      </p:pic>
      <p:sp>
        <p:nvSpPr>
          <p:cNvPr id="2" name="Title 1">
            <a:extLst>
              <a:ext uri="{FF2B5EF4-FFF2-40B4-BE49-F238E27FC236}">
                <a16:creationId xmlns:a16="http://schemas.microsoft.com/office/drawing/2014/main" id="{5285C0E5-6A4D-8876-0D9F-492237B1C7BC}"/>
              </a:ext>
            </a:extLst>
          </p:cNvPr>
          <p:cNvSpPr>
            <a:spLocks noGrp="1"/>
          </p:cNvSpPr>
          <p:nvPr>
            <p:ph type="ctrTitle"/>
          </p:nvPr>
        </p:nvSpPr>
        <p:spPr>
          <a:xfrm>
            <a:off x="0" y="1031359"/>
            <a:ext cx="12192000" cy="1977656"/>
          </a:xfrm>
        </p:spPr>
        <p:txBody>
          <a:bodyPr>
            <a:normAutofit/>
          </a:bodyPr>
          <a:lstStyle/>
          <a:p>
            <a:r>
              <a:rPr lang="en-US" dirty="0">
                <a:latin typeface="+mj-lt"/>
              </a:rPr>
              <a:t>Min 50-60: Moodle Quiz &amp; Feedback</a:t>
            </a:r>
            <a:br>
              <a:rPr lang="en-US" dirty="0">
                <a:latin typeface="+mj-lt"/>
              </a:rPr>
            </a:br>
            <a:r>
              <a:rPr lang="en-US" dirty="0">
                <a:cs typeface="Times New Roman" panose="02020603050405020304" pitchFamily="18" charset="0"/>
              </a:rPr>
              <a:t>↓</a:t>
            </a:r>
            <a:r>
              <a:rPr lang="en-US" dirty="0">
                <a:latin typeface="+mj-lt"/>
                <a:cs typeface="Times New Roman" panose="02020603050405020304" pitchFamily="18" charset="0"/>
              </a:rPr>
              <a:t> Moodle Quiz      |      Feedback ↓</a:t>
            </a:r>
            <a:endParaRPr lang="en-US" dirty="0">
              <a:latin typeface="+mj-lt"/>
            </a:endParaRPr>
          </a:p>
        </p:txBody>
      </p:sp>
      <p:sp>
        <p:nvSpPr>
          <p:cNvPr id="4" name="Slide Number Placeholder 3">
            <a:extLst>
              <a:ext uri="{FF2B5EF4-FFF2-40B4-BE49-F238E27FC236}">
                <a16:creationId xmlns:a16="http://schemas.microsoft.com/office/drawing/2014/main" id="{AE2123EC-F0E9-E43C-DE73-4A91C54EB5D3}"/>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8" name="Picture 7" descr="A qr code with a black background&#10;&#10;AI-generated content may be incorrect.">
            <a:extLst>
              <a:ext uri="{FF2B5EF4-FFF2-40B4-BE49-F238E27FC236}">
                <a16:creationId xmlns:a16="http://schemas.microsoft.com/office/drawing/2014/main" id="{636E7C49-95DC-96EF-CC4B-433E924FD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22" y="3009015"/>
            <a:ext cx="3693160" cy="3693160"/>
          </a:xfrm>
          <a:prstGeom prst="rect">
            <a:avLst/>
          </a:prstGeom>
        </p:spPr>
      </p:pic>
      <p:pic>
        <p:nvPicPr>
          <p:cNvPr id="1026" name="Picture 2" descr="Moodle – Les ressources du RISET">
            <a:extLst>
              <a:ext uri="{FF2B5EF4-FFF2-40B4-BE49-F238E27FC236}">
                <a16:creationId xmlns:a16="http://schemas.microsoft.com/office/drawing/2014/main" id="{17EB7D10-EF34-F2D0-FDAC-73748FA816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22" b="42166"/>
          <a:stretch>
            <a:fillRect/>
          </a:stretch>
        </p:blipFill>
        <p:spPr bwMode="auto">
          <a:xfrm>
            <a:off x="3965764" y="4532833"/>
            <a:ext cx="2350440" cy="64552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46B5C3B-3245-8B9A-D916-60B768915E36}"/>
              </a:ext>
            </a:extLst>
          </p:cNvPr>
          <p:cNvCxnSpPr>
            <a:cxnSpLocks/>
          </p:cNvCxnSpPr>
          <p:nvPr/>
        </p:nvCxnSpPr>
        <p:spPr>
          <a:xfrm>
            <a:off x="6607277" y="2189480"/>
            <a:ext cx="0" cy="46685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85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75-110: Unsupervised Learning to Elucidate Environmental Complexity</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5" name="Picture 4">
            <a:extLst>
              <a:ext uri="{FF2B5EF4-FFF2-40B4-BE49-F238E27FC236}">
                <a16:creationId xmlns:a16="http://schemas.microsoft.com/office/drawing/2014/main" id="{3E926BDB-9BB1-51C5-C62D-B09B0FF33A8F}"/>
              </a:ext>
            </a:extLst>
          </p:cNvPr>
          <p:cNvPicPr>
            <a:picLocks noChangeAspect="1"/>
          </p:cNvPicPr>
          <p:nvPr/>
        </p:nvPicPr>
        <p:blipFill>
          <a:blip r:embed="rId2"/>
          <a:stretch>
            <a:fillRect/>
          </a:stretch>
        </p:blipFill>
        <p:spPr>
          <a:xfrm>
            <a:off x="1828800" y="3100243"/>
            <a:ext cx="8534400" cy="3757757"/>
          </a:xfrm>
          <a:prstGeom prst="rect">
            <a:avLst/>
          </a:prstGeom>
        </p:spPr>
      </p:pic>
    </p:spTree>
    <p:extLst>
      <p:ext uri="{BB962C8B-B14F-4D97-AF65-F5344CB8AC3E}">
        <p14:creationId xmlns:p14="http://schemas.microsoft.com/office/powerpoint/2010/main" val="312301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5AEC-B36E-4567-5BC5-D16569359FFE}"/>
              </a:ext>
            </a:extLst>
          </p:cNvPr>
          <p:cNvSpPr>
            <a:spLocks noGrp="1"/>
          </p:cNvSpPr>
          <p:nvPr>
            <p:ph type="title"/>
          </p:nvPr>
        </p:nvSpPr>
        <p:spPr/>
        <p:txBody>
          <a:bodyPr/>
          <a:lstStyle/>
          <a:p>
            <a:r>
              <a:rPr lang="en-US" dirty="0"/>
              <a:t>Legacy</a:t>
            </a:r>
          </a:p>
        </p:txBody>
      </p:sp>
      <p:sp>
        <p:nvSpPr>
          <p:cNvPr id="3" name="Text Placeholder 2">
            <a:extLst>
              <a:ext uri="{FF2B5EF4-FFF2-40B4-BE49-F238E27FC236}">
                <a16:creationId xmlns:a16="http://schemas.microsoft.com/office/drawing/2014/main" id="{39F04D4E-E165-9899-B8A6-18FBBC6120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52EC5-2C6D-3371-704B-7D6D367E28B5}"/>
              </a:ext>
            </a:extLst>
          </p:cNvPr>
          <p:cNvSpPr>
            <a:spLocks noGrp="1"/>
          </p:cNvSpPr>
          <p:nvPr>
            <p:ph type="sldNum" sz="quarter" idx="12"/>
          </p:nvPr>
        </p:nvSpPr>
        <p:spPr/>
        <p:txBody>
          <a:bodyPr/>
          <a:lstStyle/>
          <a:p>
            <a:fld id="{A5686A01-FA10-4E06-92C7-92734750F4C6}" type="slidenum">
              <a:rPr lang="en-US" smtClean="0"/>
              <a:t>33</a:t>
            </a:fld>
            <a:endParaRPr lang="en-US"/>
          </a:p>
        </p:txBody>
      </p:sp>
    </p:spTree>
    <p:extLst>
      <p:ext uri="{BB962C8B-B14F-4D97-AF65-F5344CB8AC3E}">
        <p14:creationId xmlns:p14="http://schemas.microsoft.com/office/powerpoint/2010/main" val="258803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B1BB0-3FEF-A53D-DC87-40C81B3AC53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075C53-4526-3CAD-1226-44FB07C4FAC3}"/>
              </a:ext>
            </a:extLst>
          </p:cNvPr>
          <p:cNvSpPr>
            <a:spLocks noGrp="1"/>
          </p:cNvSpPr>
          <p:nvPr>
            <p:ph type="sldNum" sz="quarter" idx="12"/>
          </p:nvPr>
        </p:nvSpPr>
        <p:spPr/>
        <p:txBody>
          <a:bodyPr/>
          <a:lstStyle/>
          <a:p>
            <a:fld id="{A5686A01-FA10-4E06-92C7-92734750F4C6}" type="slidenum">
              <a:rPr lang="en-US" smtClean="0"/>
              <a:t>34</a:t>
            </a:fld>
            <a:endParaRPr lang="en-US"/>
          </a:p>
        </p:txBody>
      </p:sp>
      <p:pic>
        <p:nvPicPr>
          <p:cNvPr id="4" name="Picture 3" descr="Diagram&#10;&#10;Description automatically generated">
            <a:extLst>
              <a:ext uri="{FF2B5EF4-FFF2-40B4-BE49-F238E27FC236}">
                <a16:creationId xmlns:a16="http://schemas.microsoft.com/office/drawing/2014/main" id="{34CDBB84-C95D-8C5F-0B01-E71C2CA92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3104" y="1038828"/>
            <a:ext cx="7758896" cy="5819172"/>
          </a:xfrm>
          <a:prstGeom prst="rect">
            <a:avLst/>
          </a:prstGeom>
        </p:spPr>
      </p:pic>
      <p:sp>
        <p:nvSpPr>
          <p:cNvPr id="5" name="TextBox 4">
            <a:extLst>
              <a:ext uri="{FF2B5EF4-FFF2-40B4-BE49-F238E27FC236}">
                <a16:creationId xmlns:a16="http://schemas.microsoft.com/office/drawing/2014/main" id="{F6C6A74D-E5DD-0D20-845B-AA926F54D202}"/>
              </a:ext>
            </a:extLst>
          </p:cNvPr>
          <p:cNvSpPr txBox="1"/>
          <p:nvPr/>
        </p:nvSpPr>
        <p:spPr>
          <a:xfrm>
            <a:off x="0" y="1038828"/>
            <a:ext cx="4907666" cy="332398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Adjusting the weights requires calculating the </a:t>
            </a:r>
            <a:r>
              <a:rPr lang="en-US" sz="3000" b="1" dirty="0"/>
              <a:t>gradient</a:t>
            </a:r>
            <a:r>
              <a:rPr lang="en-US" sz="3000" dirty="0"/>
              <a:t> of the loss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To calculate gradients, neural networks use </a:t>
            </a:r>
            <a:r>
              <a:rPr lang="en-US" sz="3000" b="1" dirty="0"/>
              <a:t>automatic differentiation</a:t>
            </a:r>
          </a:p>
        </p:txBody>
      </p:sp>
      <p:pic>
        <p:nvPicPr>
          <p:cNvPr id="20" name="Picture 19" descr="\documentclass{article}&#10;\usepackage{amsmath,xcolor}&#10;\pagestyle{empty}&#10;\begin{document}&#10;&#10;$&#10;\textcolor{white}{\mathrm{Output}=\mathrm{Top}\left[\mathrm{Hidden}\left(\mathrm{Input}\right)\right]}&#10;$&#10;&#10;\end{document}" title="IguanaTex Bitmap Display">
            <a:extLst>
              <a:ext uri="{FF2B5EF4-FFF2-40B4-BE49-F238E27FC236}">
                <a16:creationId xmlns:a16="http://schemas.microsoft.com/office/drawing/2014/main" id="{137FFBDA-0BCA-A761-C42F-D3B4157FE6C2}"/>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381" y="4820041"/>
            <a:ext cx="4568619" cy="345543"/>
          </a:xfrm>
          <a:prstGeom prst="rect">
            <a:avLst/>
          </a:prstGeom>
        </p:spPr>
      </p:pic>
      <p:pic>
        <p:nvPicPr>
          <p:cNvPr id="22" name="Picture 21" descr="\documentclass{article}&#10;\usepackage{amsmath,xcolor}&#10;\pagestyle{empty}&#10;\begin{document}&#10;&#10;$&#10;\textcolor{white}{\frac{d\mathrm{Output}}{d\mathrm{Input}}=\frac{d\mathrm{Top}}{d\mathrm{Hidden}}\frac{d\mathrm{Hidden}}{d\mathrm{Input}}}&#10;$&#10;&#10;\end{document}" title="IguanaTex Bitmap Display">
            <a:extLst>
              <a:ext uri="{FF2B5EF4-FFF2-40B4-BE49-F238E27FC236}">
                <a16:creationId xmlns:a16="http://schemas.microsoft.com/office/drawing/2014/main" id="{33BE5B46-BF72-C42D-E318-F30CAEB2A39E}"/>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0" y="5506966"/>
            <a:ext cx="4572000" cy="612020"/>
          </a:xfrm>
          <a:prstGeom prst="rect">
            <a:avLst/>
          </a:prstGeom>
        </p:spPr>
      </p:pic>
    </p:spTree>
    <p:extLst>
      <p:ext uri="{BB962C8B-B14F-4D97-AF65-F5344CB8AC3E}">
        <p14:creationId xmlns:p14="http://schemas.microsoft.com/office/powerpoint/2010/main" val="17770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E2AF-00C6-4E83-9EC4-A0745AE9674C}"/>
              </a:ext>
            </a:extLst>
          </p:cNvPr>
          <p:cNvSpPr>
            <a:spLocks noGrp="1"/>
          </p:cNvSpPr>
          <p:nvPr>
            <p:ph type="title"/>
          </p:nvPr>
        </p:nvSpPr>
        <p:spPr/>
        <p:txBody>
          <a:bodyPr/>
          <a:lstStyle/>
          <a:p>
            <a:r>
              <a:rPr lang="en-US" dirty="0"/>
              <a:t>API = Application Programming Interface</a:t>
            </a:r>
            <a:br>
              <a:rPr lang="en-US" dirty="0"/>
            </a:br>
            <a:r>
              <a:rPr lang="en-US" dirty="0"/>
              <a:t>= Way for computer programs to communicate</a:t>
            </a:r>
          </a:p>
        </p:txBody>
      </p:sp>
      <p:sp>
        <p:nvSpPr>
          <p:cNvPr id="3" name="Slide Number Placeholder 2">
            <a:extLst>
              <a:ext uri="{FF2B5EF4-FFF2-40B4-BE49-F238E27FC236}">
                <a16:creationId xmlns:a16="http://schemas.microsoft.com/office/drawing/2014/main" id="{29281780-87DD-4A03-9297-C8361BC0B5F0}"/>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4" name="Picture 3" descr="Icon&#10;&#10;Description automatically generated">
            <a:extLst>
              <a:ext uri="{FF2B5EF4-FFF2-40B4-BE49-F238E27FC236}">
                <a16:creationId xmlns:a16="http://schemas.microsoft.com/office/drawing/2014/main" id="{A7C2E806-292A-4AAA-98B4-DAB1932E5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947" y="1452237"/>
            <a:ext cx="915958" cy="915958"/>
          </a:xfrm>
          <a:prstGeom prst="rect">
            <a:avLst/>
          </a:prstGeom>
        </p:spPr>
      </p:pic>
      <p:pic>
        <p:nvPicPr>
          <p:cNvPr id="6" name="Picture 5">
            <a:extLst>
              <a:ext uri="{FF2B5EF4-FFF2-40B4-BE49-F238E27FC236}">
                <a16:creationId xmlns:a16="http://schemas.microsoft.com/office/drawing/2014/main" id="{C69C3DE7-ED8F-4E6C-A2E5-80EF918761FE}"/>
              </a:ext>
            </a:extLst>
          </p:cNvPr>
          <p:cNvPicPr>
            <a:picLocks noChangeAspect="1"/>
          </p:cNvPicPr>
          <p:nvPr/>
        </p:nvPicPr>
        <p:blipFill>
          <a:blip r:embed="rId4"/>
          <a:stretch>
            <a:fillRect/>
          </a:stretch>
        </p:blipFill>
        <p:spPr>
          <a:xfrm>
            <a:off x="-1" y="2456120"/>
            <a:ext cx="9290602" cy="4401879"/>
          </a:xfrm>
          <a:prstGeom prst="rect">
            <a:avLst/>
          </a:prstGeom>
        </p:spPr>
      </p:pic>
      <p:sp>
        <p:nvSpPr>
          <p:cNvPr id="7" name="TextBox 6">
            <a:extLst>
              <a:ext uri="{FF2B5EF4-FFF2-40B4-BE49-F238E27FC236}">
                <a16:creationId xmlns:a16="http://schemas.microsoft.com/office/drawing/2014/main" id="{7D7B6DD4-266A-4758-AD34-8B3D900BA28C}"/>
              </a:ext>
            </a:extLst>
          </p:cNvPr>
          <p:cNvSpPr txBox="1"/>
          <p:nvPr/>
        </p:nvSpPr>
        <p:spPr>
          <a:xfrm>
            <a:off x="7549116" y="6479566"/>
            <a:ext cx="4642884" cy="369332"/>
          </a:xfrm>
          <a:prstGeom prst="rect">
            <a:avLst/>
          </a:prstGeom>
          <a:noFill/>
        </p:spPr>
        <p:txBody>
          <a:bodyPr wrap="square" rtlCol="0">
            <a:spAutoFit/>
          </a:bodyPr>
          <a:lstStyle/>
          <a:p>
            <a:pPr algn="r"/>
            <a:r>
              <a:rPr lang="en-US" i="1" u="sng" dirty="0"/>
              <a:t>Source</a:t>
            </a:r>
            <a:r>
              <a:rPr lang="en-US" i="1" dirty="0"/>
              <a:t>: </a:t>
            </a:r>
            <a:r>
              <a:rPr lang="en-US" i="1" dirty="0" err="1"/>
              <a:t>Géron</a:t>
            </a:r>
            <a:endParaRPr lang="en-US" i="1" dirty="0"/>
          </a:p>
        </p:txBody>
      </p:sp>
      <p:sp>
        <p:nvSpPr>
          <p:cNvPr id="5" name="TextBox 4">
            <a:extLst>
              <a:ext uri="{FF2B5EF4-FFF2-40B4-BE49-F238E27FC236}">
                <a16:creationId xmlns:a16="http://schemas.microsoft.com/office/drawing/2014/main" id="{2BD071B4-81A0-C52B-D834-80934612B4FB}"/>
              </a:ext>
            </a:extLst>
          </p:cNvPr>
          <p:cNvSpPr txBox="1"/>
          <p:nvPr/>
        </p:nvSpPr>
        <p:spPr>
          <a:xfrm>
            <a:off x="9290601" y="2456120"/>
            <a:ext cx="2901397" cy="3539430"/>
          </a:xfrm>
          <a:prstGeom prst="rect">
            <a:avLst/>
          </a:prstGeom>
          <a:noFill/>
        </p:spPr>
        <p:txBody>
          <a:bodyPr wrap="square" rtlCol="0">
            <a:spAutoFit/>
          </a:bodyPr>
          <a:lstStyle/>
          <a:p>
            <a:pPr algn="ctr"/>
            <a:r>
              <a:rPr lang="en-US" sz="2800" dirty="0">
                <a:cs typeface="Times New Roman" panose="02020603050405020304" pitchFamily="18" charset="0"/>
              </a:rPr>
              <a:t>≠ GUI</a:t>
            </a:r>
          </a:p>
          <a:p>
            <a:pPr algn="ctr"/>
            <a:r>
              <a:rPr lang="en-US" sz="2800" dirty="0">
                <a:cs typeface="Times New Roman" panose="02020603050405020304" pitchFamily="18" charset="0"/>
              </a:rPr>
              <a:t>(Graphical User</a:t>
            </a:r>
          </a:p>
          <a:p>
            <a:pPr algn="ctr"/>
            <a:r>
              <a:rPr lang="en-US" sz="2800" dirty="0">
                <a:cs typeface="Times New Roman" panose="02020603050405020304" pitchFamily="18" charset="0"/>
              </a:rPr>
              <a:t>Interface)</a:t>
            </a:r>
          </a:p>
          <a:p>
            <a:pPr algn="ctr"/>
            <a:endParaRPr lang="en-US" sz="2800" dirty="0">
              <a:cs typeface="Times New Roman" panose="02020603050405020304" pitchFamily="18" charset="0"/>
            </a:endParaRPr>
          </a:p>
          <a:p>
            <a:pPr algn="ctr"/>
            <a:r>
              <a:rPr lang="en-US" sz="2800" dirty="0">
                <a:cs typeface="Times New Roman" panose="02020603050405020304" pitchFamily="18" charset="0"/>
              </a:rPr>
              <a:t>≠ IDE</a:t>
            </a:r>
          </a:p>
          <a:p>
            <a:pPr algn="ctr"/>
            <a:r>
              <a:rPr lang="en-US" sz="2800" dirty="0">
                <a:cs typeface="Times New Roman" panose="02020603050405020304" pitchFamily="18" charset="0"/>
              </a:rPr>
              <a:t>(Integrated Development Environment)</a:t>
            </a:r>
            <a:endParaRPr lang="en-US" sz="2800" dirty="0"/>
          </a:p>
        </p:txBody>
      </p:sp>
    </p:spTree>
    <p:extLst>
      <p:ext uri="{BB962C8B-B14F-4D97-AF65-F5344CB8AC3E}">
        <p14:creationId xmlns:p14="http://schemas.microsoft.com/office/powerpoint/2010/main" val="261032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6C512A-5DE2-4BC5-AE3F-38A9DE9940FA}"/>
              </a:ext>
            </a:extLst>
          </p:cNvPr>
          <p:cNvSpPr>
            <a:spLocks noGrp="1"/>
          </p:cNvSpPr>
          <p:nvPr>
            <p:ph type="sldNum" sz="quarter" idx="12"/>
          </p:nvPr>
        </p:nvSpPr>
        <p:spPr/>
        <p:txBody>
          <a:bodyPr/>
          <a:lstStyle/>
          <a:p>
            <a:fld id="{A5686A01-FA10-4E06-92C7-92734750F4C6}" type="slidenum">
              <a:rPr lang="en-US" smtClean="0"/>
              <a:pPr/>
              <a:t>36</a:t>
            </a:fld>
            <a:endParaRPr lang="en-US" dirty="0"/>
          </a:p>
        </p:txBody>
      </p:sp>
      <p:pic>
        <p:nvPicPr>
          <p:cNvPr id="4" name="Picture 3">
            <a:extLst>
              <a:ext uri="{FF2B5EF4-FFF2-40B4-BE49-F238E27FC236}">
                <a16:creationId xmlns:a16="http://schemas.microsoft.com/office/drawing/2014/main" id="{685924A9-022F-4B3C-B1FE-0718D0FA1495}"/>
              </a:ext>
            </a:extLst>
          </p:cNvPr>
          <p:cNvPicPr>
            <a:picLocks noChangeAspect="1"/>
          </p:cNvPicPr>
          <p:nvPr/>
        </p:nvPicPr>
        <p:blipFill>
          <a:blip r:embed="rId2"/>
          <a:stretch>
            <a:fillRect/>
          </a:stretch>
        </p:blipFill>
        <p:spPr>
          <a:xfrm>
            <a:off x="0" y="1196300"/>
            <a:ext cx="12192000" cy="5368224"/>
          </a:xfrm>
          <a:prstGeom prst="rect">
            <a:avLst/>
          </a:prstGeom>
        </p:spPr>
      </p:pic>
    </p:spTree>
    <p:extLst>
      <p:ext uri="{BB962C8B-B14F-4D97-AF65-F5344CB8AC3E}">
        <p14:creationId xmlns:p14="http://schemas.microsoft.com/office/powerpoint/2010/main" val="347399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Can we learn</a:t>
            </a:r>
            <a:br>
              <a:rPr lang="en-US" dirty="0"/>
            </a:br>
            <a:r>
              <a:rPr lang="en-US" dirty="0"/>
              <a:t>How the Oceanic Circulation will </a:t>
            </a:r>
            <a:br>
              <a:rPr lang="en-US" dirty="0"/>
            </a:br>
            <a:r>
              <a:rPr lang="en-US" dirty="0"/>
              <a:t>Change with Climate from Data?</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The full-complexity/depth ocean models are only reliable in the present</a:t>
            </a:r>
          </a:p>
          <a:p>
            <a:pPr algn="l"/>
            <a:r>
              <a:rPr lang="en-US" sz="3000" dirty="0"/>
              <a:t>- Climate models used to predict the future only have a few reliable labels</a:t>
            </a:r>
            <a:br>
              <a:rPr lang="en-US" sz="3000" dirty="0"/>
            </a:br>
            <a:endParaRPr lang="en-US" sz="3000" dirty="0"/>
          </a:p>
          <a:p>
            <a:pPr algn="l"/>
            <a:r>
              <a:rPr lang="en-US" sz="3000" u="sng" dirty="0"/>
              <a:t>Idea</a:t>
            </a:r>
            <a:r>
              <a:rPr lang="en-US" sz="3000" dirty="0"/>
              <a:t>: Train a classifier to detect dominant circulation regime from labels</a:t>
            </a:r>
          </a:p>
          <a:p>
            <a:pPr algn="l"/>
            <a:br>
              <a:rPr lang="en-US" sz="3000" dirty="0"/>
            </a:br>
            <a:r>
              <a:rPr lang="en-US" sz="3000" u="sng" dirty="0"/>
              <a:t>Result</a:t>
            </a:r>
            <a:r>
              <a:rPr lang="en-US" sz="3000" dirty="0"/>
              <a:t>: Prediction of complex circulation changes with climate </a:t>
            </a:r>
          </a:p>
        </p:txBody>
      </p:sp>
    </p:spTree>
    <p:extLst>
      <p:ext uri="{BB962C8B-B14F-4D97-AF65-F5344CB8AC3E}">
        <p14:creationId xmlns:p14="http://schemas.microsoft.com/office/powerpoint/2010/main" val="36834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15-30: </a:t>
            </a:r>
            <a:br>
              <a:rPr lang="en-US" dirty="0"/>
            </a:br>
            <a:r>
              <a:rPr lang="en-US" dirty="0"/>
              <a:t>Moodle Quiz (7 questions, 25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38</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200400"/>
            <a:ext cx="12192000" cy="3657599"/>
          </a:xfrm>
        </p:spPr>
        <p:txBody>
          <a:bodyPr>
            <a:normAutofit/>
          </a:bodyPr>
          <a:lstStyle/>
          <a:p>
            <a:r>
              <a:rPr lang="en-US" u="sng" dirty="0"/>
              <a:t>Learning Objectives</a:t>
            </a:r>
            <a:r>
              <a:rPr lang="en-US" dirty="0"/>
              <a:t> (Moodle Quiz at Min 45 on </a:t>
            </a:r>
            <a:r>
              <a:rPr lang="en-US" dirty="0" err="1"/>
              <a:t>Géron</a:t>
            </a:r>
            <a:r>
              <a:rPr lang="en-US" dirty="0"/>
              <a:t> Ch8+9):</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a:p>
            <a:pPr marL="457200" indent="-457200">
              <a:buFont typeface="+mj-lt"/>
              <a:buAutoNum type="arabicPeriod"/>
            </a:pPr>
            <a:endParaRPr lang="en-US" dirty="0"/>
          </a:p>
        </p:txBody>
      </p:sp>
    </p:spTree>
    <p:extLst>
      <p:ext uri="{BB962C8B-B14F-4D97-AF65-F5344CB8AC3E}">
        <p14:creationId xmlns:p14="http://schemas.microsoft.com/office/powerpoint/2010/main" val="41933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A6FB0A-3BB4-512A-8388-5401C278A011}"/>
              </a:ext>
            </a:extLst>
          </p:cNvPr>
          <p:cNvSpPr>
            <a:spLocks noGrp="1"/>
          </p:cNvSpPr>
          <p:nvPr>
            <p:ph type="sldNum" sz="quarter" idx="12"/>
          </p:nvPr>
        </p:nvSpPr>
        <p:spPr/>
        <p:txBody>
          <a:bodyPr/>
          <a:lstStyle/>
          <a:p>
            <a:fld id="{A5686A01-FA10-4E06-92C7-92734750F4C6}" type="slidenum">
              <a:rPr lang="en-US" smtClean="0"/>
              <a:pPr/>
              <a:t>39</a:t>
            </a:fld>
            <a:endParaRPr lang="en-US" dirty="0"/>
          </a:p>
        </p:txBody>
      </p:sp>
      <p:pic>
        <p:nvPicPr>
          <p:cNvPr id="4" name="Picture 3">
            <a:extLst>
              <a:ext uri="{FF2B5EF4-FFF2-40B4-BE49-F238E27FC236}">
                <a16:creationId xmlns:a16="http://schemas.microsoft.com/office/drawing/2014/main" id="{CE11C758-24FB-F4FA-E1D9-36BB94150FDE}"/>
              </a:ext>
            </a:extLst>
          </p:cNvPr>
          <p:cNvPicPr>
            <a:picLocks noChangeAspect="1"/>
          </p:cNvPicPr>
          <p:nvPr/>
        </p:nvPicPr>
        <p:blipFill>
          <a:blip r:embed="rId2"/>
          <a:srcRect r="62177"/>
          <a:stretch/>
        </p:blipFill>
        <p:spPr>
          <a:xfrm>
            <a:off x="0" y="1020726"/>
            <a:ext cx="3012904" cy="5837274"/>
          </a:xfrm>
          <a:prstGeom prst="rect">
            <a:avLst/>
          </a:prstGeom>
        </p:spPr>
      </p:pic>
      <p:pic>
        <p:nvPicPr>
          <p:cNvPr id="3" name="Picture 2">
            <a:extLst>
              <a:ext uri="{FF2B5EF4-FFF2-40B4-BE49-F238E27FC236}">
                <a16:creationId xmlns:a16="http://schemas.microsoft.com/office/drawing/2014/main" id="{76E0AD00-6E43-417F-10C9-82500B2A0832}"/>
              </a:ext>
            </a:extLst>
          </p:cNvPr>
          <p:cNvPicPr>
            <a:picLocks noChangeAspect="1"/>
          </p:cNvPicPr>
          <p:nvPr/>
        </p:nvPicPr>
        <p:blipFill>
          <a:blip r:embed="rId3"/>
          <a:stretch>
            <a:fillRect/>
          </a:stretch>
        </p:blipFill>
        <p:spPr>
          <a:xfrm>
            <a:off x="4401692" y="1020724"/>
            <a:ext cx="7790308" cy="5837275"/>
          </a:xfrm>
          <a:prstGeom prst="rect">
            <a:avLst/>
          </a:prstGeom>
        </p:spPr>
      </p:pic>
    </p:spTree>
    <p:extLst>
      <p:ext uri="{BB962C8B-B14F-4D97-AF65-F5344CB8AC3E}">
        <p14:creationId xmlns:p14="http://schemas.microsoft.com/office/powerpoint/2010/main" val="234515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F1C5-6FB0-4622-9D17-9B25BA8412D9}"/>
              </a:ext>
            </a:extLst>
          </p:cNvPr>
          <p:cNvSpPr>
            <a:spLocks noGrp="1"/>
          </p:cNvSpPr>
          <p:nvPr>
            <p:ph type="title"/>
          </p:nvPr>
        </p:nvSpPr>
        <p:spPr>
          <a:xfrm>
            <a:off x="-2" y="1042632"/>
            <a:ext cx="12192000" cy="913759"/>
          </a:xfrm>
        </p:spPr>
        <p:txBody>
          <a:bodyPr/>
          <a:lstStyle/>
          <a:p>
            <a:r>
              <a:rPr lang="en-US" dirty="0"/>
              <a:t>From biological to artificial neural networks</a:t>
            </a:r>
          </a:p>
        </p:txBody>
      </p:sp>
      <p:sp>
        <p:nvSpPr>
          <p:cNvPr id="3" name="Slide Number Placeholder 2">
            <a:extLst>
              <a:ext uri="{FF2B5EF4-FFF2-40B4-BE49-F238E27FC236}">
                <a16:creationId xmlns:a16="http://schemas.microsoft.com/office/drawing/2014/main" id="{3E715628-6470-4E55-9F02-3E66A5726ABF}"/>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13" name="TextBox 12">
            <a:extLst>
              <a:ext uri="{FF2B5EF4-FFF2-40B4-BE49-F238E27FC236}">
                <a16:creationId xmlns:a16="http://schemas.microsoft.com/office/drawing/2014/main" id="{5FF09578-385B-4A23-8D36-21B7A6BF58D9}"/>
              </a:ext>
            </a:extLst>
          </p:cNvPr>
          <p:cNvSpPr txBox="1"/>
          <p:nvPr/>
        </p:nvSpPr>
        <p:spPr>
          <a:xfrm>
            <a:off x="7120880" y="6488668"/>
            <a:ext cx="5071116" cy="369332"/>
          </a:xfrm>
          <a:prstGeom prst="rect">
            <a:avLst/>
          </a:prstGeom>
          <a:noFill/>
        </p:spPr>
        <p:txBody>
          <a:bodyPr wrap="square">
            <a:spAutoFit/>
          </a:bodyPr>
          <a:lstStyle/>
          <a:p>
            <a:pPr algn="r"/>
            <a:r>
              <a:rPr lang="en-US" i="1" u="sng" dirty="0"/>
              <a:t>Source</a:t>
            </a:r>
            <a:r>
              <a:rPr lang="en-US" i="1" dirty="0"/>
              <a:t>: Wikimedia Commons</a:t>
            </a:r>
          </a:p>
        </p:txBody>
      </p:sp>
      <p:pic>
        <p:nvPicPr>
          <p:cNvPr id="9" name="Picture 8">
            <a:extLst>
              <a:ext uri="{FF2B5EF4-FFF2-40B4-BE49-F238E27FC236}">
                <a16:creationId xmlns:a16="http://schemas.microsoft.com/office/drawing/2014/main" id="{7FB6DE9F-AA66-90BA-2331-8DB92336A9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8" y="2228528"/>
            <a:ext cx="7046734" cy="4629472"/>
          </a:xfrm>
          <a:prstGeom prst="rect">
            <a:avLst/>
          </a:prstGeom>
        </p:spPr>
      </p:pic>
      <p:sp>
        <p:nvSpPr>
          <p:cNvPr id="12" name="TextBox 11">
            <a:extLst>
              <a:ext uri="{FF2B5EF4-FFF2-40B4-BE49-F238E27FC236}">
                <a16:creationId xmlns:a16="http://schemas.microsoft.com/office/drawing/2014/main" id="{C3A8EA0F-D2B4-6674-5A46-F18B7B509831}"/>
              </a:ext>
            </a:extLst>
          </p:cNvPr>
          <p:cNvSpPr txBox="1"/>
          <p:nvPr/>
        </p:nvSpPr>
        <p:spPr>
          <a:xfrm>
            <a:off x="2719571" y="3710763"/>
            <a:ext cx="2023730" cy="400110"/>
          </a:xfrm>
          <a:prstGeom prst="rect">
            <a:avLst/>
          </a:prstGeom>
          <a:noFill/>
        </p:spPr>
        <p:txBody>
          <a:bodyPr wrap="square" rtlCol="0">
            <a:spAutoFit/>
          </a:bodyPr>
          <a:lstStyle/>
          <a:p>
            <a:pPr algn="ctr"/>
            <a:r>
              <a:rPr lang="en-US" sz="2000" dirty="0">
                <a:solidFill>
                  <a:schemeClr val="bg1"/>
                </a:solidFill>
              </a:rPr>
              <a:t>Action Potential</a:t>
            </a:r>
          </a:p>
        </p:txBody>
      </p:sp>
      <p:sp>
        <p:nvSpPr>
          <p:cNvPr id="14" name="Rectangle 13">
            <a:extLst>
              <a:ext uri="{FF2B5EF4-FFF2-40B4-BE49-F238E27FC236}">
                <a16:creationId xmlns:a16="http://schemas.microsoft.com/office/drawing/2014/main" id="{8012ED03-4479-0836-F1BD-54BBA4848D85}"/>
              </a:ext>
            </a:extLst>
          </p:cNvPr>
          <p:cNvSpPr/>
          <p:nvPr/>
        </p:nvSpPr>
        <p:spPr>
          <a:xfrm>
            <a:off x="2849880" y="2228529"/>
            <a:ext cx="1624065" cy="14397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D9FCEB4C-4C86-8C18-1B1E-0F0B6ABCF1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1899" y="2225943"/>
            <a:ext cx="1457511" cy="1439700"/>
          </a:xfrm>
          <a:prstGeom prst="rect">
            <a:avLst/>
          </a:prstGeom>
        </p:spPr>
      </p:pic>
      <p:cxnSp>
        <p:nvCxnSpPr>
          <p:cNvPr id="18" name="Straight Arrow Connector 17">
            <a:extLst>
              <a:ext uri="{FF2B5EF4-FFF2-40B4-BE49-F238E27FC236}">
                <a16:creationId xmlns:a16="http://schemas.microsoft.com/office/drawing/2014/main" id="{191F0904-A126-BD67-F1CA-B4BF1D4A3C2A}"/>
              </a:ext>
            </a:extLst>
          </p:cNvPr>
          <p:cNvCxnSpPr/>
          <p:nvPr/>
        </p:nvCxnSpPr>
        <p:spPr>
          <a:xfrm>
            <a:off x="2953489" y="3689498"/>
            <a:ext cx="152045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04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76BD5-42CA-408C-B95A-68B186EC32A0}"/>
              </a:ext>
            </a:extLst>
          </p:cNvPr>
          <p:cNvSpPr>
            <a:spLocks noGrp="1"/>
          </p:cNvSpPr>
          <p:nvPr>
            <p:ph type="sldNum" sz="quarter" idx="12"/>
          </p:nvPr>
        </p:nvSpPr>
        <p:spPr/>
        <p:txBody>
          <a:bodyPr/>
          <a:lstStyle/>
          <a:p>
            <a:fld id="{A5686A01-FA10-4E06-92C7-92734750F4C6}" type="slidenum">
              <a:rPr lang="en-US" smtClean="0"/>
              <a:pPr/>
              <a:t>40</a:t>
            </a:fld>
            <a:endParaRPr lang="en-US" dirty="0"/>
          </a:p>
        </p:txBody>
      </p:sp>
      <p:pic>
        <p:nvPicPr>
          <p:cNvPr id="4" name="Picture 3">
            <a:extLst>
              <a:ext uri="{FF2B5EF4-FFF2-40B4-BE49-F238E27FC236}">
                <a16:creationId xmlns:a16="http://schemas.microsoft.com/office/drawing/2014/main" id="{EDC0F480-0949-4856-A658-73B4C6BD5C6F}"/>
              </a:ext>
            </a:extLst>
          </p:cNvPr>
          <p:cNvPicPr>
            <a:picLocks noChangeAspect="1"/>
          </p:cNvPicPr>
          <p:nvPr/>
        </p:nvPicPr>
        <p:blipFill rotWithShape="1">
          <a:blip r:embed="rId2"/>
          <a:srcRect t="61569"/>
          <a:stretch/>
        </p:blipFill>
        <p:spPr>
          <a:xfrm>
            <a:off x="8124002" y="1032072"/>
            <a:ext cx="4086000" cy="4363714"/>
          </a:xfrm>
          <a:prstGeom prst="rect">
            <a:avLst/>
          </a:prstGeom>
        </p:spPr>
      </p:pic>
      <p:pic>
        <p:nvPicPr>
          <p:cNvPr id="5" name="Picture 4">
            <a:extLst>
              <a:ext uri="{FF2B5EF4-FFF2-40B4-BE49-F238E27FC236}">
                <a16:creationId xmlns:a16="http://schemas.microsoft.com/office/drawing/2014/main" id="{F53D99B9-EB9E-416D-A58C-ABF666750AAA}"/>
              </a:ext>
            </a:extLst>
          </p:cNvPr>
          <p:cNvPicPr>
            <a:picLocks noChangeAspect="1"/>
          </p:cNvPicPr>
          <p:nvPr/>
        </p:nvPicPr>
        <p:blipFill rotWithShape="1">
          <a:blip r:embed="rId2"/>
          <a:srcRect t="31115" b="37769"/>
          <a:stretch/>
        </p:blipFill>
        <p:spPr>
          <a:xfrm>
            <a:off x="4056002" y="1032072"/>
            <a:ext cx="4068000" cy="3517512"/>
          </a:xfrm>
          <a:prstGeom prst="rect">
            <a:avLst/>
          </a:prstGeom>
        </p:spPr>
      </p:pic>
      <p:pic>
        <p:nvPicPr>
          <p:cNvPr id="6" name="Picture 5">
            <a:extLst>
              <a:ext uri="{FF2B5EF4-FFF2-40B4-BE49-F238E27FC236}">
                <a16:creationId xmlns:a16="http://schemas.microsoft.com/office/drawing/2014/main" id="{33B1E21A-CA1C-462C-96A3-3D89CC3449A1}"/>
              </a:ext>
            </a:extLst>
          </p:cNvPr>
          <p:cNvPicPr>
            <a:picLocks noChangeAspect="1"/>
          </p:cNvPicPr>
          <p:nvPr/>
        </p:nvPicPr>
        <p:blipFill rotWithShape="1">
          <a:blip r:embed="rId2"/>
          <a:srcRect b="68884"/>
          <a:stretch/>
        </p:blipFill>
        <p:spPr>
          <a:xfrm>
            <a:off x="0" y="1032073"/>
            <a:ext cx="4068000" cy="3517511"/>
          </a:xfrm>
          <a:prstGeom prst="rect">
            <a:avLst/>
          </a:prstGeom>
        </p:spPr>
      </p:pic>
      <p:sp>
        <p:nvSpPr>
          <p:cNvPr id="7" name="TextBox 6">
            <a:extLst>
              <a:ext uri="{FF2B5EF4-FFF2-40B4-BE49-F238E27FC236}">
                <a16:creationId xmlns:a16="http://schemas.microsoft.com/office/drawing/2014/main" id="{A47D7D65-7736-4719-8952-79C9DC83C398}"/>
              </a:ext>
            </a:extLst>
          </p:cNvPr>
          <p:cNvSpPr txBox="1"/>
          <p:nvPr/>
        </p:nvSpPr>
        <p:spPr>
          <a:xfrm>
            <a:off x="0" y="5842337"/>
            <a:ext cx="12192000" cy="1015663"/>
          </a:xfrm>
          <a:prstGeom prst="rect">
            <a:avLst/>
          </a:prstGeom>
          <a:noFill/>
        </p:spPr>
        <p:txBody>
          <a:bodyPr wrap="square" rtlCol="0">
            <a:spAutoFit/>
          </a:bodyPr>
          <a:lstStyle/>
          <a:p>
            <a:pPr algn="l"/>
            <a:r>
              <a:rPr lang="en-US" sz="3000" dirty="0"/>
              <a:t>How is this dynamical regime expected to change in response to an increase in the atmospheric carbon dioxide concentration? Why?</a:t>
            </a:r>
          </a:p>
        </p:txBody>
      </p:sp>
    </p:spTree>
    <p:extLst>
      <p:ext uri="{BB962C8B-B14F-4D97-AF65-F5344CB8AC3E}">
        <p14:creationId xmlns:p14="http://schemas.microsoft.com/office/powerpoint/2010/main" val="10463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B5A7-493D-4EDC-A04D-7B98F5E67AB5}"/>
              </a:ext>
            </a:extLst>
          </p:cNvPr>
          <p:cNvSpPr>
            <a:spLocks noGrp="1"/>
          </p:cNvSpPr>
          <p:nvPr>
            <p:ph type="title"/>
          </p:nvPr>
        </p:nvSpPr>
        <p:spPr/>
        <p:txBody>
          <a:bodyPr/>
          <a:lstStyle/>
          <a:p>
            <a:r>
              <a:rPr lang="en-US" dirty="0"/>
              <a:t>What is a dynamical regime?</a:t>
            </a:r>
          </a:p>
        </p:txBody>
      </p:sp>
      <p:sp>
        <p:nvSpPr>
          <p:cNvPr id="3" name="Slide Number Placeholder 2">
            <a:extLst>
              <a:ext uri="{FF2B5EF4-FFF2-40B4-BE49-F238E27FC236}">
                <a16:creationId xmlns:a16="http://schemas.microsoft.com/office/drawing/2014/main" id="{9D3B7014-1F8B-4624-BBF5-B0BD09465496}"/>
              </a:ext>
            </a:extLst>
          </p:cNvPr>
          <p:cNvSpPr>
            <a:spLocks noGrp="1"/>
          </p:cNvSpPr>
          <p:nvPr>
            <p:ph type="sldNum" sz="quarter" idx="12"/>
          </p:nvPr>
        </p:nvSpPr>
        <p:spPr/>
        <p:txBody>
          <a:bodyPr/>
          <a:lstStyle/>
          <a:p>
            <a:fld id="{A5686A01-FA10-4E06-92C7-92734750F4C6}" type="slidenum">
              <a:rPr lang="en-US" smtClean="0"/>
              <a:t>41</a:t>
            </a:fld>
            <a:endParaRPr lang="en-US"/>
          </a:p>
        </p:txBody>
      </p:sp>
      <p:sp>
        <p:nvSpPr>
          <p:cNvPr id="7" name="TextBox 6">
            <a:extLst>
              <a:ext uri="{FF2B5EF4-FFF2-40B4-BE49-F238E27FC236}">
                <a16:creationId xmlns:a16="http://schemas.microsoft.com/office/drawing/2014/main" id="{17F822C4-0D21-44F0-8253-6046BA92B83F}"/>
              </a:ext>
            </a:extLst>
          </p:cNvPr>
          <p:cNvSpPr txBox="1"/>
          <p:nvPr/>
        </p:nvSpPr>
        <p:spPr>
          <a:xfrm>
            <a:off x="3042212" y="2368195"/>
            <a:ext cx="6099858" cy="861774"/>
          </a:xfrm>
          <a:prstGeom prst="rect">
            <a:avLst/>
          </a:prstGeom>
          <a:noFill/>
        </p:spPr>
        <p:txBody>
          <a:bodyPr wrap="square">
            <a:spAutoFit/>
          </a:bodyPr>
          <a:lstStyle/>
          <a:p>
            <a:pPr algn="ctr"/>
            <a:r>
              <a:rPr lang="en-US" sz="2500" dirty="0"/>
              <a:t>Dynamical regime: regions with similar drivers governing circulation</a:t>
            </a:r>
          </a:p>
        </p:txBody>
      </p:sp>
      <p:sp>
        <p:nvSpPr>
          <p:cNvPr id="11" name="TextBox 10">
            <a:extLst>
              <a:ext uri="{FF2B5EF4-FFF2-40B4-BE49-F238E27FC236}">
                <a16:creationId xmlns:a16="http://schemas.microsoft.com/office/drawing/2014/main" id="{8F7DB504-D29A-4C9B-9452-C76250446FE0}"/>
              </a:ext>
            </a:extLst>
          </p:cNvPr>
          <p:cNvSpPr txBox="1"/>
          <p:nvPr/>
        </p:nvSpPr>
        <p:spPr>
          <a:xfrm>
            <a:off x="2771172" y="3693758"/>
            <a:ext cx="6641939" cy="3170099"/>
          </a:xfrm>
          <a:prstGeom prst="rect">
            <a:avLst/>
          </a:prstGeom>
          <a:noFill/>
        </p:spPr>
        <p:txBody>
          <a:bodyPr wrap="square">
            <a:spAutoFit/>
          </a:bodyPr>
          <a:lstStyle/>
          <a:p>
            <a:pPr algn="ctr"/>
            <a:r>
              <a:rPr lang="en-US" sz="2500" dirty="0"/>
              <a:t>A dynamical regime is a climatic regime driven by dynamical terms such as </a:t>
            </a:r>
            <a:br>
              <a:rPr lang="en-US" sz="2500" dirty="0"/>
            </a:br>
            <a:r>
              <a:rPr lang="en-US" sz="2500" dirty="0"/>
              <a:t>(a) the wind and bottom stress curl, (b) the advection of planetary vorticity, (c) bathymetric interactions through bottom pressure torque (BPT), (d) curl of nonlinear interactions between terms and (e) lateral viscous dissipation from within the ocean interior.</a:t>
            </a:r>
          </a:p>
        </p:txBody>
      </p:sp>
    </p:spTree>
    <p:extLst>
      <p:ext uri="{BB962C8B-B14F-4D97-AF65-F5344CB8AC3E}">
        <p14:creationId xmlns:p14="http://schemas.microsoft.com/office/powerpoint/2010/main" val="27438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42</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pic>
        <p:nvPicPr>
          <p:cNvPr id="6" name="Picture 5">
            <a:extLst>
              <a:ext uri="{FF2B5EF4-FFF2-40B4-BE49-F238E27FC236}">
                <a16:creationId xmlns:a16="http://schemas.microsoft.com/office/drawing/2014/main" id="{C15D8AB5-A160-4ECF-A0DC-C2AE5058DA1D}"/>
              </a:ext>
            </a:extLst>
          </p:cNvPr>
          <p:cNvPicPr>
            <a:picLocks noChangeAspect="1"/>
          </p:cNvPicPr>
          <p:nvPr/>
        </p:nvPicPr>
        <p:blipFill>
          <a:blip r:embed="rId3"/>
          <a:stretch>
            <a:fillRect/>
          </a:stretch>
        </p:blipFill>
        <p:spPr>
          <a:xfrm>
            <a:off x="7813040" y="2638177"/>
            <a:ext cx="4378960" cy="790823"/>
          </a:xfrm>
          <a:prstGeom prst="rect">
            <a:avLst/>
          </a:prstGeom>
        </p:spPr>
      </p:pic>
      <p:cxnSp>
        <p:nvCxnSpPr>
          <p:cNvPr id="8" name="Straight Arrow Connector 7">
            <a:extLst>
              <a:ext uri="{FF2B5EF4-FFF2-40B4-BE49-F238E27FC236}">
                <a16:creationId xmlns:a16="http://schemas.microsoft.com/office/drawing/2014/main" id="{1F28F21D-8433-4FD7-8E67-A45CC9697EF0}"/>
              </a:ext>
            </a:extLst>
          </p:cNvPr>
          <p:cNvCxnSpPr>
            <a:cxnSpLocks/>
          </p:cNvCxnSpPr>
          <p:nvPr/>
        </p:nvCxnSpPr>
        <p:spPr>
          <a:xfrm flipV="1">
            <a:off x="799592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D84B2C-40FB-4845-8E96-93FB809588C9}"/>
              </a:ext>
            </a:extLst>
          </p:cNvPr>
          <p:cNvSpPr txBox="1"/>
          <p:nvPr/>
        </p:nvSpPr>
        <p:spPr>
          <a:xfrm>
            <a:off x="7813039" y="3930847"/>
            <a:ext cx="1981195" cy="1477328"/>
          </a:xfrm>
          <a:prstGeom prst="rect">
            <a:avLst/>
          </a:prstGeom>
          <a:noFill/>
        </p:spPr>
        <p:txBody>
          <a:bodyPr wrap="square" rtlCol="0">
            <a:spAutoFit/>
          </a:bodyPr>
          <a:lstStyle/>
          <a:p>
            <a:pPr algn="l"/>
            <a:r>
              <a:rPr lang="en-US" sz="3000" dirty="0"/>
              <a:t>North-South Circulation</a:t>
            </a:r>
          </a:p>
        </p:txBody>
      </p:sp>
      <p:cxnSp>
        <p:nvCxnSpPr>
          <p:cNvPr id="11" name="Straight Arrow Connector 10">
            <a:extLst>
              <a:ext uri="{FF2B5EF4-FFF2-40B4-BE49-F238E27FC236}">
                <a16:creationId xmlns:a16="http://schemas.microsoft.com/office/drawing/2014/main" id="{2C003CE2-1B2C-4E0B-8B1A-AC30B388AA62}"/>
              </a:ext>
            </a:extLst>
          </p:cNvPr>
          <p:cNvCxnSpPr>
            <a:cxnSpLocks/>
          </p:cNvCxnSpPr>
          <p:nvPr/>
        </p:nvCxnSpPr>
        <p:spPr>
          <a:xfrm>
            <a:off x="8686800" y="2357120"/>
            <a:ext cx="0" cy="281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2860AA-80B7-4D0D-A8E9-E1A982A05AA3}"/>
              </a:ext>
            </a:extLst>
          </p:cNvPr>
          <p:cNvSpPr txBox="1"/>
          <p:nvPr/>
        </p:nvSpPr>
        <p:spPr>
          <a:xfrm>
            <a:off x="7802873" y="962085"/>
            <a:ext cx="1574807" cy="1477328"/>
          </a:xfrm>
          <a:prstGeom prst="rect">
            <a:avLst/>
          </a:prstGeom>
          <a:noFill/>
        </p:spPr>
        <p:txBody>
          <a:bodyPr wrap="square" rtlCol="0">
            <a:spAutoFit/>
          </a:bodyPr>
          <a:lstStyle/>
          <a:p>
            <a:pPr algn="l"/>
            <a:r>
              <a:rPr lang="en-US" sz="3000" dirty="0"/>
              <a:t>Bottom Pressure Forces</a:t>
            </a:r>
          </a:p>
        </p:txBody>
      </p:sp>
      <p:sp>
        <p:nvSpPr>
          <p:cNvPr id="17" name="TextBox 16">
            <a:extLst>
              <a:ext uri="{FF2B5EF4-FFF2-40B4-BE49-F238E27FC236}">
                <a16:creationId xmlns:a16="http://schemas.microsoft.com/office/drawing/2014/main" id="{4481E40F-5BE7-4928-8ED4-300AD975BC17}"/>
              </a:ext>
            </a:extLst>
          </p:cNvPr>
          <p:cNvSpPr txBox="1"/>
          <p:nvPr/>
        </p:nvSpPr>
        <p:spPr>
          <a:xfrm>
            <a:off x="9794235" y="3930847"/>
            <a:ext cx="1391926" cy="1477328"/>
          </a:xfrm>
          <a:prstGeom prst="rect">
            <a:avLst/>
          </a:prstGeom>
          <a:noFill/>
        </p:spPr>
        <p:txBody>
          <a:bodyPr wrap="square" rtlCol="0">
            <a:spAutoFit/>
          </a:bodyPr>
          <a:lstStyle/>
          <a:p>
            <a:pPr algn="ctr"/>
            <a:r>
              <a:rPr lang="en-US" sz="3000" dirty="0"/>
              <a:t>Surface Wind Stress</a:t>
            </a:r>
          </a:p>
        </p:txBody>
      </p:sp>
      <p:cxnSp>
        <p:nvCxnSpPr>
          <p:cNvPr id="18" name="Straight Arrow Connector 17">
            <a:extLst>
              <a:ext uri="{FF2B5EF4-FFF2-40B4-BE49-F238E27FC236}">
                <a16:creationId xmlns:a16="http://schemas.microsoft.com/office/drawing/2014/main" id="{E203780C-BA05-4BEC-BBF8-21379CBFDEDA}"/>
              </a:ext>
            </a:extLst>
          </p:cNvPr>
          <p:cNvCxnSpPr>
            <a:cxnSpLocks/>
          </p:cNvCxnSpPr>
          <p:nvPr/>
        </p:nvCxnSpPr>
        <p:spPr>
          <a:xfrm flipV="1">
            <a:off x="1022604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DFA80A-CC1B-4FF4-8D24-29ED267A24ED}"/>
              </a:ext>
            </a:extLst>
          </p:cNvPr>
          <p:cNvCxnSpPr>
            <a:cxnSpLocks/>
          </p:cNvCxnSpPr>
          <p:nvPr/>
        </p:nvCxnSpPr>
        <p:spPr>
          <a:xfrm>
            <a:off x="11028680" y="2158755"/>
            <a:ext cx="0" cy="47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D6117E-0087-47BC-9432-9989684E8FE7}"/>
              </a:ext>
            </a:extLst>
          </p:cNvPr>
          <p:cNvSpPr txBox="1"/>
          <p:nvPr/>
        </p:nvSpPr>
        <p:spPr>
          <a:xfrm>
            <a:off x="9560561" y="1192917"/>
            <a:ext cx="2631439" cy="1015663"/>
          </a:xfrm>
          <a:prstGeom prst="rect">
            <a:avLst/>
          </a:prstGeom>
          <a:noFill/>
        </p:spPr>
        <p:txBody>
          <a:bodyPr wrap="square" rtlCol="0">
            <a:spAutoFit/>
          </a:bodyPr>
          <a:lstStyle/>
          <a:p>
            <a:pPr algn="ctr"/>
            <a:r>
              <a:rPr lang="en-US" sz="3000" dirty="0"/>
              <a:t>Small-scale eddies</a:t>
            </a:r>
          </a:p>
        </p:txBody>
      </p:sp>
      <p:cxnSp>
        <p:nvCxnSpPr>
          <p:cNvPr id="24" name="Straight Arrow Connector 23">
            <a:extLst>
              <a:ext uri="{FF2B5EF4-FFF2-40B4-BE49-F238E27FC236}">
                <a16:creationId xmlns:a16="http://schemas.microsoft.com/office/drawing/2014/main" id="{6A880A69-1FFD-4D6D-B847-F02AF2F14070}"/>
              </a:ext>
            </a:extLst>
          </p:cNvPr>
          <p:cNvCxnSpPr>
            <a:cxnSpLocks/>
          </p:cNvCxnSpPr>
          <p:nvPr/>
        </p:nvCxnSpPr>
        <p:spPr>
          <a:xfrm flipV="1">
            <a:off x="11831320" y="3429001"/>
            <a:ext cx="0" cy="2514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FB4D47-D458-4410-8F0A-70A0BCCCD7DC}"/>
              </a:ext>
            </a:extLst>
          </p:cNvPr>
          <p:cNvSpPr txBox="1"/>
          <p:nvPr/>
        </p:nvSpPr>
        <p:spPr>
          <a:xfrm>
            <a:off x="10045699" y="5842337"/>
            <a:ext cx="2280923" cy="1015663"/>
          </a:xfrm>
          <a:prstGeom prst="rect">
            <a:avLst/>
          </a:prstGeom>
          <a:noFill/>
        </p:spPr>
        <p:txBody>
          <a:bodyPr wrap="square" rtlCol="0">
            <a:spAutoFit/>
          </a:bodyPr>
          <a:lstStyle/>
          <a:p>
            <a:pPr algn="ctr"/>
            <a:r>
              <a:rPr lang="en-US" sz="3000" dirty="0"/>
              <a:t>Viscous Dissipation</a:t>
            </a:r>
          </a:p>
        </p:txBody>
      </p:sp>
    </p:spTree>
    <p:extLst>
      <p:ext uri="{BB962C8B-B14F-4D97-AF65-F5344CB8AC3E}">
        <p14:creationId xmlns:p14="http://schemas.microsoft.com/office/powerpoint/2010/main" val="93897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P spid="23"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43</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sp>
        <p:nvSpPr>
          <p:cNvPr id="3" name="TextBox 2">
            <a:extLst>
              <a:ext uri="{FF2B5EF4-FFF2-40B4-BE49-F238E27FC236}">
                <a16:creationId xmlns:a16="http://schemas.microsoft.com/office/drawing/2014/main" id="{8D915262-9B6E-459C-833A-C8FDE94E3028}"/>
              </a:ext>
            </a:extLst>
          </p:cNvPr>
          <p:cNvSpPr txBox="1"/>
          <p:nvPr/>
        </p:nvSpPr>
        <p:spPr>
          <a:xfrm>
            <a:off x="7813040" y="3423015"/>
            <a:ext cx="4378960" cy="1015663"/>
          </a:xfrm>
          <a:prstGeom prst="rect">
            <a:avLst/>
          </a:prstGeom>
          <a:noFill/>
        </p:spPr>
        <p:txBody>
          <a:bodyPr wrap="square" rtlCol="0">
            <a:spAutoFit/>
          </a:bodyPr>
          <a:lstStyle/>
          <a:p>
            <a:pPr algn="ctr"/>
            <a:r>
              <a:rPr lang="en-US" sz="3000" dirty="0"/>
              <a:t>Let’s pick a regime!</a:t>
            </a:r>
          </a:p>
          <a:p>
            <a:pPr algn="ctr"/>
            <a:r>
              <a:rPr lang="en-US" sz="3000" dirty="0"/>
              <a:t>(Hand vote)</a:t>
            </a:r>
          </a:p>
        </p:txBody>
      </p:sp>
    </p:spTree>
    <p:extLst>
      <p:ext uri="{BB962C8B-B14F-4D97-AF65-F5344CB8AC3E}">
        <p14:creationId xmlns:p14="http://schemas.microsoft.com/office/powerpoint/2010/main" val="275723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7E8D78-7ED1-494C-AFCF-837A624CB6FA}"/>
              </a:ext>
            </a:extLst>
          </p:cNvPr>
          <p:cNvSpPr>
            <a:spLocks noGrp="1"/>
          </p:cNvSpPr>
          <p:nvPr>
            <p:ph type="sldNum" sz="quarter" idx="12"/>
          </p:nvPr>
        </p:nvSpPr>
        <p:spPr/>
        <p:txBody>
          <a:bodyPr/>
          <a:lstStyle/>
          <a:p>
            <a:fld id="{A5686A01-FA10-4E06-92C7-92734750F4C6}" type="slidenum">
              <a:rPr lang="en-US" smtClean="0"/>
              <a:pPr/>
              <a:t>44</a:t>
            </a:fld>
            <a:endParaRPr lang="en-US" dirty="0"/>
          </a:p>
        </p:txBody>
      </p:sp>
      <p:pic>
        <p:nvPicPr>
          <p:cNvPr id="4" name="Picture 3">
            <a:extLst>
              <a:ext uri="{FF2B5EF4-FFF2-40B4-BE49-F238E27FC236}">
                <a16:creationId xmlns:a16="http://schemas.microsoft.com/office/drawing/2014/main" id="{37E7D300-0803-4E7E-AA3C-2FC1FAB95232}"/>
              </a:ext>
            </a:extLst>
          </p:cNvPr>
          <p:cNvPicPr>
            <a:picLocks noChangeAspect="1"/>
          </p:cNvPicPr>
          <p:nvPr/>
        </p:nvPicPr>
        <p:blipFill>
          <a:blip r:embed="rId2"/>
          <a:stretch>
            <a:fillRect/>
          </a:stretch>
        </p:blipFill>
        <p:spPr>
          <a:xfrm>
            <a:off x="0" y="1034911"/>
            <a:ext cx="8549082" cy="5823089"/>
          </a:xfrm>
          <a:prstGeom prst="rect">
            <a:avLst/>
          </a:prstGeom>
        </p:spPr>
      </p:pic>
      <p:sp>
        <p:nvSpPr>
          <p:cNvPr id="5" name="TextBox 4">
            <a:extLst>
              <a:ext uri="{FF2B5EF4-FFF2-40B4-BE49-F238E27FC236}">
                <a16:creationId xmlns:a16="http://schemas.microsoft.com/office/drawing/2014/main" id="{BD74D20A-5304-4BDC-8743-E5385E0B6054}"/>
              </a:ext>
            </a:extLst>
          </p:cNvPr>
          <p:cNvSpPr txBox="1"/>
          <p:nvPr/>
        </p:nvSpPr>
        <p:spPr>
          <a:xfrm>
            <a:off x="8549082" y="3207791"/>
            <a:ext cx="3642918" cy="1477328"/>
          </a:xfrm>
          <a:prstGeom prst="rect">
            <a:avLst/>
          </a:prstGeom>
          <a:noFill/>
        </p:spPr>
        <p:txBody>
          <a:bodyPr wrap="square" rtlCol="0">
            <a:spAutoFit/>
          </a:bodyPr>
          <a:lstStyle/>
          <a:p>
            <a:pPr algn="ctr"/>
            <a:r>
              <a:rPr lang="en-US" sz="3000" dirty="0"/>
              <a:t>What is this dynamical regime’s vertical structure?</a:t>
            </a:r>
          </a:p>
        </p:txBody>
      </p:sp>
    </p:spTree>
    <p:extLst>
      <p:ext uri="{BB962C8B-B14F-4D97-AF65-F5344CB8AC3E}">
        <p14:creationId xmlns:p14="http://schemas.microsoft.com/office/powerpoint/2010/main" val="23211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8A18A-ECF6-4219-BB01-81EA27343C9A}"/>
              </a:ext>
            </a:extLst>
          </p:cNvPr>
          <p:cNvSpPr>
            <a:spLocks noGrp="1"/>
          </p:cNvSpPr>
          <p:nvPr>
            <p:ph type="sldNum" sz="quarter" idx="12"/>
          </p:nvPr>
        </p:nvSpPr>
        <p:spPr/>
        <p:txBody>
          <a:bodyPr/>
          <a:lstStyle/>
          <a:p>
            <a:fld id="{A5686A01-FA10-4E06-92C7-92734750F4C6}" type="slidenum">
              <a:rPr lang="en-US" smtClean="0"/>
              <a:pPr/>
              <a:t>45</a:t>
            </a:fld>
            <a:endParaRPr lang="en-US" dirty="0"/>
          </a:p>
        </p:txBody>
      </p:sp>
      <p:pic>
        <p:nvPicPr>
          <p:cNvPr id="3" name="Picture 2">
            <a:extLst>
              <a:ext uri="{FF2B5EF4-FFF2-40B4-BE49-F238E27FC236}">
                <a16:creationId xmlns:a16="http://schemas.microsoft.com/office/drawing/2014/main" id="{055DD8B9-7D4A-42FE-9EB2-A8649C995920}"/>
              </a:ext>
            </a:extLst>
          </p:cNvPr>
          <p:cNvPicPr>
            <a:picLocks noChangeAspect="1"/>
          </p:cNvPicPr>
          <p:nvPr/>
        </p:nvPicPr>
        <p:blipFill>
          <a:blip r:embed="rId2"/>
          <a:stretch>
            <a:fillRect/>
          </a:stretch>
        </p:blipFill>
        <p:spPr>
          <a:xfrm>
            <a:off x="4378960" y="1003692"/>
            <a:ext cx="7813040" cy="5854308"/>
          </a:xfrm>
          <a:prstGeom prst="rect">
            <a:avLst/>
          </a:prstGeom>
        </p:spPr>
      </p:pic>
      <p:sp>
        <p:nvSpPr>
          <p:cNvPr id="4" name="TextBox 3">
            <a:extLst>
              <a:ext uri="{FF2B5EF4-FFF2-40B4-BE49-F238E27FC236}">
                <a16:creationId xmlns:a16="http://schemas.microsoft.com/office/drawing/2014/main" id="{EE9D372C-5B75-4507-B7FD-B34BA06FEA97}"/>
              </a:ext>
            </a:extLst>
          </p:cNvPr>
          <p:cNvSpPr txBox="1"/>
          <p:nvPr/>
        </p:nvSpPr>
        <p:spPr>
          <a:xfrm>
            <a:off x="0" y="2499685"/>
            <a:ext cx="4378960" cy="2862322"/>
          </a:xfrm>
          <a:prstGeom prst="rect">
            <a:avLst/>
          </a:prstGeom>
          <a:noFill/>
        </p:spPr>
        <p:txBody>
          <a:bodyPr wrap="square" rtlCol="0">
            <a:spAutoFit/>
          </a:bodyPr>
          <a:lstStyle/>
          <a:p>
            <a:pPr algn="ctr"/>
            <a:r>
              <a:rPr lang="en-US" sz="3000" dirty="0"/>
              <a:t>Which component(s) of the barotropic vorticity budget is most important to accurately predict that a given location is dominated by this regime?</a:t>
            </a:r>
          </a:p>
        </p:txBody>
      </p:sp>
    </p:spTree>
    <p:extLst>
      <p:ext uri="{BB962C8B-B14F-4D97-AF65-F5344CB8AC3E}">
        <p14:creationId xmlns:p14="http://schemas.microsoft.com/office/powerpoint/2010/main" val="265243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3A7D-988C-44D6-9A53-C1004645ED79}"/>
              </a:ext>
            </a:extLst>
          </p:cNvPr>
          <p:cNvSpPr>
            <a:spLocks noGrp="1"/>
          </p:cNvSpPr>
          <p:nvPr>
            <p:ph type="title"/>
          </p:nvPr>
        </p:nvSpPr>
        <p:spPr>
          <a:xfrm>
            <a:off x="0" y="2766218"/>
            <a:ext cx="12192000" cy="1325563"/>
          </a:xfrm>
        </p:spPr>
        <p:txBody>
          <a:bodyPr/>
          <a:lstStyle/>
          <a:p>
            <a:r>
              <a:rPr lang="en-US" dirty="0"/>
              <a:t>Now let’s go back to the initial questions</a:t>
            </a:r>
          </a:p>
        </p:txBody>
      </p:sp>
      <p:sp>
        <p:nvSpPr>
          <p:cNvPr id="3" name="Slide Number Placeholder 2">
            <a:extLst>
              <a:ext uri="{FF2B5EF4-FFF2-40B4-BE49-F238E27FC236}">
                <a16:creationId xmlns:a16="http://schemas.microsoft.com/office/drawing/2014/main" id="{B2D0D0BC-775A-4C1E-B2C3-262379A1BE4D}"/>
              </a:ext>
            </a:extLst>
          </p:cNvPr>
          <p:cNvSpPr>
            <a:spLocks noGrp="1"/>
          </p:cNvSpPr>
          <p:nvPr>
            <p:ph type="sldNum" sz="quarter" idx="12"/>
          </p:nvPr>
        </p:nvSpPr>
        <p:spPr/>
        <p:txBody>
          <a:bodyPr/>
          <a:lstStyle/>
          <a:p>
            <a:fld id="{A5686A01-FA10-4E06-92C7-92734750F4C6}" type="slidenum">
              <a:rPr lang="en-US" smtClean="0"/>
              <a:t>46</a:t>
            </a:fld>
            <a:endParaRPr lang="en-US"/>
          </a:p>
        </p:txBody>
      </p:sp>
    </p:spTree>
    <p:extLst>
      <p:ext uri="{BB962C8B-B14F-4D97-AF65-F5344CB8AC3E}">
        <p14:creationId xmlns:p14="http://schemas.microsoft.com/office/powerpoint/2010/main" val="266304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7C904-53A2-4C2C-B0AE-30E5C96A480E}"/>
              </a:ext>
            </a:extLst>
          </p:cNvPr>
          <p:cNvSpPr>
            <a:spLocks noGrp="1"/>
          </p:cNvSpPr>
          <p:nvPr>
            <p:ph type="sldNum" sz="quarter" idx="12"/>
          </p:nvPr>
        </p:nvSpPr>
        <p:spPr/>
        <p:txBody>
          <a:bodyPr/>
          <a:lstStyle/>
          <a:p>
            <a:fld id="{A5686A01-FA10-4E06-92C7-92734750F4C6}" type="slidenum">
              <a:rPr lang="en-US" smtClean="0"/>
              <a:pPr/>
              <a:t>47</a:t>
            </a:fld>
            <a:endParaRPr lang="en-US" dirty="0"/>
          </a:p>
        </p:txBody>
      </p:sp>
      <p:pic>
        <p:nvPicPr>
          <p:cNvPr id="4" name="Picture 3">
            <a:extLst>
              <a:ext uri="{FF2B5EF4-FFF2-40B4-BE49-F238E27FC236}">
                <a16:creationId xmlns:a16="http://schemas.microsoft.com/office/drawing/2014/main" id="{9A114EE5-9546-4345-A765-366FC6E01A40}"/>
              </a:ext>
            </a:extLst>
          </p:cNvPr>
          <p:cNvPicPr>
            <a:picLocks noChangeAspect="1"/>
          </p:cNvPicPr>
          <p:nvPr/>
        </p:nvPicPr>
        <p:blipFill>
          <a:blip r:embed="rId2"/>
          <a:stretch>
            <a:fillRect/>
          </a:stretch>
        </p:blipFill>
        <p:spPr>
          <a:xfrm>
            <a:off x="3660025" y="1018572"/>
            <a:ext cx="4871949" cy="5839428"/>
          </a:xfrm>
          <a:prstGeom prst="rect">
            <a:avLst/>
          </a:prstGeom>
        </p:spPr>
      </p:pic>
    </p:spTree>
    <p:extLst>
      <p:ext uri="{BB962C8B-B14F-4D97-AF65-F5344CB8AC3E}">
        <p14:creationId xmlns:p14="http://schemas.microsoft.com/office/powerpoint/2010/main" val="153420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26B94-1548-D8AC-BB7A-25259201F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37FF3-2E86-06AA-4A2B-2C4B1067763D}"/>
              </a:ext>
            </a:extLst>
          </p:cNvPr>
          <p:cNvSpPr>
            <a:spLocks noGrp="1"/>
          </p:cNvSpPr>
          <p:nvPr>
            <p:ph type="title"/>
          </p:nvPr>
        </p:nvSpPr>
        <p:spPr>
          <a:xfrm>
            <a:off x="-2" y="1042632"/>
            <a:ext cx="12192000" cy="913759"/>
          </a:xfrm>
        </p:spPr>
        <p:txBody>
          <a:bodyPr/>
          <a:lstStyle/>
          <a:p>
            <a:r>
              <a:rPr lang="en-US" dirty="0"/>
              <a:t>From biological to artificial neural networks</a:t>
            </a:r>
          </a:p>
        </p:txBody>
      </p:sp>
      <p:sp>
        <p:nvSpPr>
          <p:cNvPr id="3" name="Slide Number Placeholder 2">
            <a:extLst>
              <a:ext uri="{FF2B5EF4-FFF2-40B4-BE49-F238E27FC236}">
                <a16:creationId xmlns:a16="http://schemas.microsoft.com/office/drawing/2014/main" id="{960A4AF3-D67A-B43B-C1D6-05D951C22024}"/>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5" name="Picture 4">
            <a:extLst>
              <a:ext uri="{FF2B5EF4-FFF2-40B4-BE49-F238E27FC236}">
                <a16:creationId xmlns:a16="http://schemas.microsoft.com/office/drawing/2014/main" id="{178F9482-8B52-34DC-B7E9-3EC185EAC1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8" y="2228528"/>
            <a:ext cx="7046734" cy="4629472"/>
          </a:xfrm>
          <a:prstGeom prst="rect">
            <a:avLst/>
          </a:prstGeom>
        </p:spPr>
      </p:pic>
      <p:sp>
        <p:nvSpPr>
          <p:cNvPr id="11" name="TextBox 10">
            <a:extLst>
              <a:ext uri="{FF2B5EF4-FFF2-40B4-BE49-F238E27FC236}">
                <a16:creationId xmlns:a16="http://schemas.microsoft.com/office/drawing/2014/main" id="{B1D5F9FF-87B1-2DF1-AA34-01F47A58ECAB}"/>
              </a:ext>
            </a:extLst>
          </p:cNvPr>
          <p:cNvSpPr txBox="1"/>
          <p:nvPr/>
        </p:nvSpPr>
        <p:spPr>
          <a:xfrm>
            <a:off x="2719571" y="3710763"/>
            <a:ext cx="2023730" cy="400110"/>
          </a:xfrm>
          <a:prstGeom prst="rect">
            <a:avLst/>
          </a:prstGeom>
          <a:noFill/>
        </p:spPr>
        <p:txBody>
          <a:bodyPr wrap="square" rtlCol="0">
            <a:spAutoFit/>
          </a:bodyPr>
          <a:lstStyle/>
          <a:p>
            <a:pPr algn="ctr"/>
            <a:r>
              <a:rPr lang="en-US" sz="2000" dirty="0">
                <a:solidFill>
                  <a:schemeClr val="bg1"/>
                </a:solidFill>
              </a:rPr>
              <a:t>Action Potential</a:t>
            </a:r>
          </a:p>
        </p:txBody>
      </p:sp>
      <p:sp>
        <p:nvSpPr>
          <p:cNvPr id="13" name="TextBox 12">
            <a:extLst>
              <a:ext uri="{FF2B5EF4-FFF2-40B4-BE49-F238E27FC236}">
                <a16:creationId xmlns:a16="http://schemas.microsoft.com/office/drawing/2014/main" id="{1B7A5CA6-A727-E432-E72E-7423F270D3BB}"/>
              </a:ext>
            </a:extLst>
          </p:cNvPr>
          <p:cNvSpPr txBox="1"/>
          <p:nvPr/>
        </p:nvSpPr>
        <p:spPr>
          <a:xfrm>
            <a:off x="7120880" y="6519148"/>
            <a:ext cx="5071116" cy="369332"/>
          </a:xfrm>
          <a:prstGeom prst="rect">
            <a:avLst/>
          </a:prstGeom>
          <a:noFill/>
        </p:spPr>
        <p:txBody>
          <a:bodyPr wrap="square">
            <a:spAutoFit/>
          </a:bodyPr>
          <a:lstStyle/>
          <a:p>
            <a:pPr algn="r"/>
            <a:r>
              <a:rPr lang="en-US" i="1" u="sng" dirty="0"/>
              <a:t>Source</a:t>
            </a:r>
            <a:r>
              <a:rPr lang="en-US" i="1" dirty="0"/>
              <a:t>: Wikimedia Commons, </a:t>
            </a:r>
            <a:r>
              <a:rPr lang="en-US" i="1" dirty="0" err="1"/>
              <a:t>Géron</a:t>
            </a:r>
            <a:r>
              <a:rPr lang="en-US" i="1" dirty="0"/>
              <a:t> (Ch. 10)</a:t>
            </a:r>
          </a:p>
        </p:txBody>
      </p:sp>
      <p:sp>
        <p:nvSpPr>
          <p:cNvPr id="16" name="Rectangle 15">
            <a:extLst>
              <a:ext uri="{FF2B5EF4-FFF2-40B4-BE49-F238E27FC236}">
                <a16:creationId xmlns:a16="http://schemas.microsoft.com/office/drawing/2014/main" id="{A499F5B2-7C14-471E-6666-34771F4CD723}"/>
              </a:ext>
            </a:extLst>
          </p:cNvPr>
          <p:cNvSpPr/>
          <p:nvPr/>
        </p:nvSpPr>
        <p:spPr>
          <a:xfrm>
            <a:off x="2849880" y="2228529"/>
            <a:ext cx="1624065" cy="14397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B0437877-C867-9066-298E-6144046453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1899" y="2225943"/>
            <a:ext cx="1457511" cy="1439700"/>
          </a:xfrm>
          <a:prstGeom prst="rect">
            <a:avLst/>
          </a:prstGeom>
        </p:spPr>
      </p:pic>
      <p:cxnSp>
        <p:nvCxnSpPr>
          <p:cNvPr id="10" name="Straight Arrow Connector 9">
            <a:extLst>
              <a:ext uri="{FF2B5EF4-FFF2-40B4-BE49-F238E27FC236}">
                <a16:creationId xmlns:a16="http://schemas.microsoft.com/office/drawing/2014/main" id="{237D5ABA-A621-26EE-63B1-A44E3CF2339D}"/>
              </a:ext>
            </a:extLst>
          </p:cNvPr>
          <p:cNvCxnSpPr/>
          <p:nvPr/>
        </p:nvCxnSpPr>
        <p:spPr>
          <a:xfrm>
            <a:off x="2953489" y="3689498"/>
            <a:ext cx="152045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7410A8-1366-07A1-1D0F-F110297C5259}"/>
              </a:ext>
            </a:extLst>
          </p:cNvPr>
          <p:cNvSpPr/>
          <p:nvPr/>
        </p:nvSpPr>
        <p:spPr>
          <a:xfrm>
            <a:off x="11785600" y="2225942"/>
            <a:ext cx="406400" cy="426272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D976A35-60E3-C8E1-D49D-B32D10905DA5}"/>
              </a:ext>
            </a:extLst>
          </p:cNvPr>
          <p:cNvPicPr>
            <a:picLocks noChangeAspect="1"/>
          </p:cNvPicPr>
          <p:nvPr/>
        </p:nvPicPr>
        <p:blipFill>
          <a:blip r:embed="rId6"/>
          <a:stretch>
            <a:fillRect/>
          </a:stretch>
        </p:blipFill>
        <p:spPr>
          <a:xfrm>
            <a:off x="7043166" y="2225942"/>
            <a:ext cx="4961283" cy="4330560"/>
          </a:xfrm>
          <a:prstGeom prst="rect">
            <a:avLst/>
          </a:prstGeom>
        </p:spPr>
      </p:pic>
      <p:sp>
        <p:nvSpPr>
          <p:cNvPr id="8" name="Arrow: Left-Right 7">
            <a:extLst>
              <a:ext uri="{FF2B5EF4-FFF2-40B4-BE49-F238E27FC236}">
                <a16:creationId xmlns:a16="http://schemas.microsoft.com/office/drawing/2014/main" id="{C4311A14-FB3C-445E-5827-42969BC521CA}"/>
              </a:ext>
            </a:extLst>
          </p:cNvPr>
          <p:cNvSpPr/>
          <p:nvPr/>
        </p:nvSpPr>
        <p:spPr>
          <a:xfrm>
            <a:off x="3891280" y="4362945"/>
            <a:ext cx="3454400" cy="178575"/>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53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9D91-45BE-4977-8DAA-2E192D2640BD}"/>
              </a:ext>
            </a:extLst>
          </p:cNvPr>
          <p:cNvSpPr>
            <a:spLocks noGrp="1"/>
          </p:cNvSpPr>
          <p:nvPr>
            <p:ph type="title"/>
          </p:nvPr>
        </p:nvSpPr>
        <p:spPr>
          <a:xfrm>
            <a:off x="-2" y="1042633"/>
            <a:ext cx="12192000" cy="725208"/>
          </a:xfrm>
        </p:spPr>
        <p:txBody>
          <a:bodyPr/>
          <a:lstStyle/>
          <a:p>
            <a:r>
              <a:rPr lang="en-US" dirty="0"/>
              <a:t>From the perceptron to a fully connected layer</a:t>
            </a:r>
          </a:p>
        </p:txBody>
      </p:sp>
      <p:sp>
        <p:nvSpPr>
          <p:cNvPr id="3" name="Slide Number Placeholder 2">
            <a:extLst>
              <a:ext uri="{FF2B5EF4-FFF2-40B4-BE49-F238E27FC236}">
                <a16:creationId xmlns:a16="http://schemas.microsoft.com/office/drawing/2014/main" id="{7D91BFEA-F101-4A10-9C06-5A25C1F2A456}"/>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738CABC3-CAED-4FFF-8F86-E4EC8197F1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 y="1806322"/>
            <a:ext cx="6163120" cy="4478088"/>
          </a:xfrm>
          <a:prstGeom prst="rect">
            <a:avLst/>
          </a:prstGeom>
        </p:spPr>
      </p:pic>
      <p:sp>
        <p:nvSpPr>
          <p:cNvPr id="8" name="TextBox 7">
            <a:extLst>
              <a:ext uri="{FF2B5EF4-FFF2-40B4-BE49-F238E27FC236}">
                <a16:creationId xmlns:a16="http://schemas.microsoft.com/office/drawing/2014/main" id="{896114EA-20FE-44AC-A6BD-8C42FA5BBF13}"/>
              </a:ext>
            </a:extLst>
          </p:cNvPr>
          <p:cNvSpPr txBox="1"/>
          <p:nvPr/>
        </p:nvSpPr>
        <p:spPr>
          <a:xfrm>
            <a:off x="0" y="6295686"/>
            <a:ext cx="6163118" cy="553998"/>
          </a:xfrm>
          <a:prstGeom prst="rect">
            <a:avLst/>
          </a:prstGeom>
          <a:noFill/>
        </p:spPr>
        <p:txBody>
          <a:bodyPr wrap="square" rtlCol="0">
            <a:spAutoFit/>
          </a:bodyPr>
          <a:lstStyle/>
          <a:p>
            <a:pPr algn="ctr"/>
            <a:r>
              <a:rPr lang="en-US" sz="3000" dirty="0"/>
              <a:t>3 inputs, 1 output</a:t>
            </a:r>
          </a:p>
        </p:txBody>
      </p:sp>
      <p:sp>
        <p:nvSpPr>
          <p:cNvPr id="9" name="TextBox 8">
            <a:extLst>
              <a:ext uri="{FF2B5EF4-FFF2-40B4-BE49-F238E27FC236}">
                <a16:creationId xmlns:a16="http://schemas.microsoft.com/office/drawing/2014/main" id="{8152C735-65F5-4571-9C5C-E9BBBFFE2CD0}"/>
              </a:ext>
            </a:extLst>
          </p:cNvPr>
          <p:cNvSpPr txBox="1"/>
          <p:nvPr/>
        </p:nvSpPr>
        <p:spPr>
          <a:xfrm>
            <a:off x="6512560" y="6304002"/>
            <a:ext cx="5679439" cy="553998"/>
          </a:xfrm>
          <a:prstGeom prst="rect">
            <a:avLst/>
          </a:prstGeom>
          <a:noFill/>
        </p:spPr>
        <p:txBody>
          <a:bodyPr wrap="square" rtlCol="0">
            <a:spAutoFit/>
          </a:bodyPr>
          <a:lstStyle/>
          <a:p>
            <a:pPr algn="ctr"/>
            <a:r>
              <a:rPr lang="en-US" sz="3000" dirty="0"/>
              <a:t>2 inputs, 3 outputs</a:t>
            </a:r>
          </a:p>
        </p:txBody>
      </p:sp>
      <p:pic>
        <p:nvPicPr>
          <p:cNvPr id="6" name="Picture 5" descr="Diagram of a diagram of a machine&#10;&#10;AI-generated content may be incorrect.">
            <a:extLst>
              <a:ext uri="{FF2B5EF4-FFF2-40B4-BE49-F238E27FC236}">
                <a16:creationId xmlns:a16="http://schemas.microsoft.com/office/drawing/2014/main" id="{38A1FAD0-71FA-96F2-8B38-DCFB798A4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561" y="1806322"/>
            <a:ext cx="5679438" cy="4478088"/>
          </a:xfrm>
          <a:prstGeom prst="rect">
            <a:avLst/>
          </a:prstGeom>
        </p:spPr>
      </p:pic>
    </p:spTree>
    <p:extLst>
      <p:ext uri="{BB962C8B-B14F-4D97-AF65-F5344CB8AC3E}">
        <p14:creationId xmlns:p14="http://schemas.microsoft.com/office/powerpoint/2010/main" val="349901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91BFEA-F101-4A10-9C06-5A25C1F2A456}"/>
              </a:ext>
            </a:extLst>
          </p:cNvPr>
          <p:cNvSpPr>
            <a:spLocks noGrp="1"/>
          </p:cNvSpPr>
          <p:nvPr>
            <p:ph type="sldNum" sz="quarter" idx="12"/>
          </p:nvPr>
        </p:nvSpPr>
        <p:spPr/>
        <p:txBody>
          <a:bodyPr/>
          <a:lstStyle/>
          <a:p>
            <a:fld id="{A5686A01-FA10-4E06-92C7-92734750F4C6}" type="slidenum">
              <a:rPr lang="en-US" smtClean="0"/>
              <a:t>7</a:t>
            </a:fld>
            <a:endParaRPr lang="en-US"/>
          </a:p>
        </p:txBody>
      </p:sp>
      <p:cxnSp>
        <p:nvCxnSpPr>
          <p:cNvPr id="11" name="Straight Arrow Connector 10">
            <a:extLst>
              <a:ext uri="{FF2B5EF4-FFF2-40B4-BE49-F238E27FC236}">
                <a16:creationId xmlns:a16="http://schemas.microsoft.com/office/drawing/2014/main" id="{EC71E1CB-D9C3-4A74-94CF-BC9B0DC5F227}"/>
              </a:ext>
            </a:extLst>
          </p:cNvPr>
          <p:cNvCxnSpPr>
            <a:cxnSpLocks/>
          </p:cNvCxnSpPr>
          <p:nvPr/>
        </p:nvCxnSpPr>
        <p:spPr>
          <a:xfrm flipV="1">
            <a:off x="2844325" y="3196726"/>
            <a:ext cx="243590" cy="643754"/>
          </a:xfrm>
          <a:prstGeom prst="straightConnector1">
            <a:avLst/>
          </a:prstGeom>
          <a:ln w="38100">
            <a:solidFill>
              <a:srgbClr val="00924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E36C5E-733D-4586-B26E-0C689DD3AD45}"/>
              </a:ext>
            </a:extLst>
          </p:cNvPr>
          <p:cNvCxnSpPr>
            <a:cxnSpLocks/>
          </p:cNvCxnSpPr>
          <p:nvPr/>
        </p:nvCxnSpPr>
        <p:spPr>
          <a:xfrm flipV="1">
            <a:off x="4186424" y="3100195"/>
            <a:ext cx="0" cy="1622089"/>
          </a:xfrm>
          <a:prstGeom prst="straightConnector1">
            <a:avLst/>
          </a:prstGeom>
          <a:ln w="38100">
            <a:solidFill>
              <a:srgbClr val="F7931E"/>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97A2C3-684D-4738-A2D3-15A20B92B9B7}"/>
              </a:ext>
            </a:extLst>
          </p:cNvPr>
          <p:cNvCxnSpPr>
            <a:cxnSpLocks/>
          </p:cNvCxnSpPr>
          <p:nvPr/>
        </p:nvCxnSpPr>
        <p:spPr>
          <a:xfrm flipV="1">
            <a:off x="5851247" y="3100195"/>
            <a:ext cx="0" cy="2714109"/>
          </a:xfrm>
          <a:prstGeom prst="straightConnector1">
            <a:avLst/>
          </a:prstGeom>
          <a:ln w="38100">
            <a:solidFill>
              <a:srgbClr val="F7931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5AE885-C14B-4F51-85A8-C3460D8A0816}"/>
              </a:ext>
            </a:extLst>
          </p:cNvPr>
          <p:cNvSpPr txBox="1"/>
          <p:nvPr/>
        </p:nvSpPr>
        <p:spPr>
          <a:xfrm>
            <a:off x="1631211" y="3887177"/>
            <a:ext cx="2286002" cy="553998"/>
          </a:xfrm>
          <a:prstGeom prst="rect">
            <a:avLst/>
          </a:prstGeom>
          <a:noFill/>
        </p:spPr>
        <p:txBody>
          <a:bodyPr wrap="square" rtlCol="0">
            <a:spAutoFit/>
          </a:bodyPr>
          <a:lstStyle/>
          <a:p>
            <a:pPr algn="ctr"/>
            <a:r>
              <a:rPr lang="en-US" sz="3000" dirty="0">
                <a:solidFill>
                  <a:srgbClr val="009245"/>
                </a:solidFill>
              </a:rPr>
              <a:t>Input Vector</a:t>
            </a:r>
          </a:p>
        </p:txBody>
      </p:sp>
      <p:sp>
        <p:nvSpPr>
          <p:cNvPr id="19" name="TextBox 18">
            <a:extLst>
              <a:ext uri="{FF2B5EF4-FFF2-40B4-BE49-F238E27FC236}">
                <a16:creationId xmlns:a16="http://schemas.microsoft.com/office/drawing/2014/main" id="{AFCBE918-D3C5-4B91-AA3C-A0A8AE12FE31}"/>
              </a:ext>
            </a:extLst>
          </p:cNvPr>
          <p:cNvSpPr txBox="1"/>
          <p:nvPr/>
        </p:nvSpPr>
        <p:spPr>
          <a:xfrm>
            <a:off x="2641305" y="4722284"/>
            <a:ext cx="2418908" cy="553998"/>
          </a:xfrm>
          <a:prstGeom prst="rect">
            <a:avLst/>
          </a:prstGeom>
          <a:noFill/>
        </p:spPr>
        <p:txBody>
          <a:bodyPr wrap="square" rtlCol="0">
            <a:spAutoFit/>
          </a:bodyPr>
          <a:lstStyle/>
          <a:p>
            <a:pPr algn="ctr"/>
            <a:r>
              <a:rPr lang="en-US" sz="3000" dirty="0">
                <a:solidFill>
                  <a:srgbClr val="F7931E"/>
                </a:solidFill>
              </a:rPr>
              <a:t>Weight Matrix</a:t>
            </a:r>
          </a:p>
        </p:txBody>
      </p:sp>
      <p:sp>
        <p:nvSpPr>
          <p:cNvPr id="20" name="TextBox 19">
            <a:extLst>
              <a:ext uri="{FF2B5EF4-FFF2-40B4-BE49-F238E27FC236}">
                <a16:creationId xmlns:a16="http://schemas.microsoft.com/office/drawing/2014/main" id="{08FAEDA1-C167-4C1A-8871-8E618E1808B2}"/>
              </a:ext>
            </a:extLst>
          </p:cNvPr>
          <p:cNvSpPr txBox="1"/>
          <p:nvPr/>
        </p:nvSpPr>
        <p:spPr>
          <a:xfrm>
            <a:off x="2641305" y="5814304"/>
            <a:ext cx="3958852" cy="553998"/>
          </a:xfrm>
          <a:prstGeom prst="rect">
            <a:avLst/>
          </a:prstGeom>
          <a:noFill/>
        </p:spPr>
        <p:txBody>
          <a:bodyPr wrap="square" rtlCol="0">
            <a:spAutoFit/>
          </a:bodyPr>
          <a:lstStyle/>
          <a:p>
            <a:pPr algn="ctr"/>
            <a:r>
              <a:rPr lang="en-US" sz="3000" dirty="0">
                <a:solidFill>
                  <a:srgbClr val="F7931E"/>
                </a:solidFill>
              </a:rPr>
              <a:t>Bias Vector (Intercept)</a:t>
            </a:r>
          </a:p>
        </p:txBody>
      </p:sp>
      <p:cxnSp>
        <p:nvCxnSpPr>
          <p:cNvPr id="23" name="Straight Arrow Connector 22">
            <a:extLst>
              <a:ext uri="{FF2B5EF4-FFF2-40B4-BE49-F238E27FC236}">
                <a16:creationId xmlns:a16="http://schemas.microsoft.com/office/drawing/2014/main" id="{A49FAC13-EA3A-4CDB-866F-F3442232D75C}"/>
              </a:ext>
            </a:extLst>
          </p:cNvPr>
          <p:cNvCxnSpPr>
            <a:cxnSpLocks/>
            <a:stCxn id="25" idx="0"/>
          </p:cNvCxnSpPr>
          <p:nvPr/>
        </p:nvCxnSpPr>
        <p:spPr>
          <a:xfrm flipV="1">
            <a:off x="910855" y="3261360"/>
            <a:ext cx="1105787" cy="22088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57BDE4-BC41-42AF-9F05-E3BA9A0885F2}"/>
              </a:ext>
            </a:extLst>
          </p:cNvPr>
          <p:cNvSpPr txBox="1"/>
          <p:nvPr/>
        </p:nvSpPr>
        <p:spPr>
          <a:xfrm>
            <a:off x="0" y="5470171"/>
            <a:ext cx="1821710" cy="1015663"/>
          </a:xfrm>
          <a:prstGeom prst="rect">
            <a:avLst/>
          </a:prstGeom>
          <a:noFill/>
        </p:spPr>
        <p:txBody>
          <a:bodyPr wrap="square" rtlCol="0">
            <a:spAutoFit/>
          </a:bodyPr>
          <a:lstStyle/>
          <a:p>
            <a:pPr algn="ctr"/>
            <a:r>
              <a:rPr lang="en-US" sz="3000" dirty="0"/>
              <a:t>Activation Function</a:t>
            </a:r>
          </a:p>
        </p:txBody>
      </p:sp>
      <p:sp>
        <p:nvSpPr>
          <p:cNvPr id="4" name="TextBox 3">
            <a:extLst>
              <a:ext uri="{FF2B5EF4-FFF2-40B4-BE49-F238E27FC236}">
                <a16:creationId xmlns:a16="http://schemas.microsoft.com/office/drawing/2014/main" id="{B339C708-9B05-A32E-82F7-B053B1C5F0AD}"/>
              </a:ext>
            </a:extLst>
          </p:cNvPr>
          <p:cNvSpPr txBox="1"/>
          <p:nvPr/>
        </p:nvSpPr>
        <p:spPr>
          <a:xfrm>
            <a:off x="6512560" y="6304002"/>
            <a:ext cx="5679439" cy="553998"/>
          </a:xfrm>
          <a:prstGeom prst="rect">
            <a:avLst/>
          </a:prstGeom>
          <a:noFill/>
        </p:spPr>
        <p:txBody>
          <a:bodyPr wrap="square" rtlCol="0">
            <a:spAutoFit/>
          </a:bodyPr>
          <a:lstStyle/>
          <a:p>
            <a:pPr algn="ctr"/>
            <a:r>
              <a:rPr lang="en-US" sz="3000" dirty="0"/>
              <a:t>2 inputs, 3 outputs</a:t>
            </a:r>
          </a:p>
        </p:txBody>
      </p:sp>
      <p:pic>
        <p:nvPicPr>
          <p:cNvPr id="5" name="Picture 4" descr="Diagram of a diagram of a machine&#10;&#10;AI-generated content may be incorrect.">
            <a:extLst>
              <a:ext uri="{FF2B5EF4-FFF2-40B4-BE49-F238E27FC236}">
                <a16:creationId xmlns:a16="http://schemas.microsoft.com/office/drawing/2014/main" id="{5EA0E6A2-7C6C-0212-80F3-523D7963B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561" y="1806322"/>
            <a:ext cx="5679438" cy="4478088"/>
          </a:xfrm>
          <a:prstGeom prst="rect">
            <a:avLst/>
          </a:prstGeom>
        </p:spPr>
      </p:pic>
      <p:sp>
        <p:nvSpPr>
          <p:cNvPr id="12" name="Title 1">
            <a:extLst>
              <a:ext uri="{FF2B5EF4-FFF2-40B4-BE49-F238E27FC236}">
                <a16:creationId xmlns:a16="http://schemas.microsoft.com/office/drawing/2014/main" id="{2518C51C-A279-76BB-5A72-258E1C6EB40E}"/>
              </a:ext>
            </a:extLst>
          </p:cNvPr>
          <p:cNvSpPr txBox="1">
            <a:spLocks/>
          </p:cNvSpPr>
          <p:nvPr/>
        </p:nvSpPr>
        <p:spPr>
          <a:xfrm>
            <a:off x="-2" y="1042633"/>
            <a:ext cx="12192000" cy="72520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From the perceptron to a fully connected layer</a:t>
            </a:r>
            <a:endParaRPr lang="en-US" dirty="0"/>
          </a:p>
        </p:txBody>
      </p:sp>
      <p:pic>
        <p:nvPicPr>
          <p:cNvPr id="27" name="Picture 26" descr="\documentclass{article}&#10;\usepackage{amsmath,xcolor}&#10;\pagestyle{empty}&#10;\begin{document}&#10;&#10;$\textcolor{white}{\textcolor[rgb]{0.2,0.553,0.788}{\widehat{\boldsymbol{Y}}}&#10;= \textcolor[rgb]{0.69,0.83,0.92}{\phi}\!\left(&#10;\textcolor[rgb]{0,0.57,0.27}{\boldsymbol{X}}&#10;\textcolor[rgb]{0.97,0.58,0.12}{\boldsymbol{W}}&#10;+\textcolor[rgb]{0.97,0.58,0.12}{\boldsymbol{b}}&#10;\right)}$&#10;&#10;\end{document}&#10;" title="IguanaTex Bitmap Display">
            <a:extLst>
              <a:ext uri="{FF2B5EF4-FFF2-40B4-BE49-F238E27FC236}">
                <a16:creationId xmlns:a16="http://schemas.microsoft.com/office/drawing/2014/main" id="{F52320CA-2B8D-C433-D3EA-5AA8FD44135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36942" y="2127346"/>
            <a:ext cx="6199354" cy="1062000"/>
          </a:xfrm>
          <a:prstGeom prst="rect">
            <a:avLst/>
          </a:prstGeom>
        </p:spPr>
      </p:pic>
      <p:pic>
        <p:nvPicPr>
          <p:cNvPr id="31" name="Picture 30">
            <a:extLst>
              <a:ext uri="{FF2B5EF4-FFF2-40B4-BE49-F238E27FC236}">
                <a16:creationId xmlns:a16="http://schemas.microsoft.com/office/drawing/2014/main" id="{CB1B45B9-4CE9-C7F5-5116-DED2DBCC0D5B}"/>
              </a:ext>
            </a:extLst>
          </p:cNvPr>
          <p:cNvPicPr>
            <a:picLocks noChangeAspect="1"/>
          </p:cNvPicPr>
          <p:nvPr/>
        </p:nvPicPr>
        <p:blipFill>
          <a:blip r:embed="rId5"/>
          <a:stretch>
            <a:fillRect/>
          </a:stretch>
        </p:blipFill>
        <p:spPr>
          <a:xfrm>
            <a:off x="472705" y="6419850"/>
            <a:ext cx="876300" cy="438150"/>
          </a:xfrm>
          <a:prstGeom prst="rect">
            <a:avLst/>
          </a:prstGeom>
        </p:spPr>
      </p:pic>
    </p:spTree>
    <p:extLst>
      <p:ext uri="{BB962C8B-B14F-4D97-AF65-F5344CB8AC3E}">
        <p14:creationId xmlns:p14="http://schemas.microsoft.com/office/powerpoint/2010/main" val="22764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lstStyle/>
          <a:p>
            <a:r>
              <a:rPr lang="en-US" dirty="0"/>
              <a:t>From fully connected layer to Multilayer Perceptron</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16" name="Picture 15" descr="\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title="IguanaTex Bitmap Display">
            <a:extLst>
              <a:ext uri="{FF2B5EF4-FFF2-40B4-BE49-F238E27FC236}">
                <a16:creationId xmlns:a16="http://schemas.microsoft.com/office/drawing/2014/main" id="{5E94736A-0DA7-33D9-1036-54641932C2F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621082" y="2931122"/>
            <a:ext cx="6375323" cy="444235"/>
          </a:xfrm>
          <a:prstGeom prst="rect">
            <a:avLst/>
          </a:prstGeom>
        </p:spPr>
      </p:pic>
      <p:pic>
        <p:nvPicPr>
          <p:cNvPr id="18" name="Picture 17" descr="\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title="IguanaTex Bitmap Display">
            <a:extLst>
              <a:ext uri="{FF2B5EF4-FFF2-40B4-BE49-F238E27FC236}">
                <a16:creationId xmlns:a16="http://schemas.microsoft.com/office/drawing/2014/main" id="{177DA58F-C06D-2C9E-3309-B066CD00988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554644" y="4425033"/>
            <a:ext cx="6400818" cy="349054"/>
          </a:xfrm>
          <a:prstGeom prst="rect">
            <a:avLst/>
          </a:prstGeom>
        </p:spPr>
      </p:pic>
      <p:pic>
        <p:nvPicPr>
          <p:cNvPr id="7" name="Picture 6" descr="A diagram of a machine&#10;&#10;AI-generated content may be incorrect.">
            <a:extLst>
              <a:ext uri="{FF2B5EF4-FFF2-40B4-BE49-F238E27FC236}">
                <a16:creationId xmlns:a16="http://schemas.microsoft.com/office/drawing/2014/main" id="{D12D7B97-FB32-1306-C4D7-69B6609E95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137145"/>
            <a:ext cx="5407333" cy="4720855"/>
          </a:xfrm>
          <a:prstGeom prst="rect">
            <a:avLst/>
          </a:prstGeom>
        </p:spPr>
      </p:pic>
    </p:spTree>
    <p:extLst>
      <p:ext uri="{BB962C8B-B14F-4D97-AF65-F5344CB8AC3E}">
        <p14:creationId xmlns:p14="http://schemas.microsoft.com/office/powerpoint/2010/main" val="429190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machine&#10;&#10;AI-generated content may be incorrect.">
            <a:extLst>
              <a:ext uri="{FF2B5EF4-FFF2-40B4-BE49-F238E27FC236}">
                <a16:creationId xmlns:a16="http://schemas.microsoft.com/office/drawing/2014/main" id="{48BF957B-B7FB-8425-D196-6E288256D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37145"/>
            <a:ext cx="5407333" cy="4720855"/>
          </a:xfrm>
          <a:prstGeom prst="rect">
            <a:avLst/>
          </a:prstGeom>
        </p:spPr>
      </p:pic>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20" name="Picture 19" descr="\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title="IguanaTex Bitmap Display">
            <a:extLst>
              <a:ext uri="{FF2B5EF4-FFF2-40B4-BE49-F238E27FC236}">
                <a16:creationId xmlns:a16="http://schemas.microsoft.com/office/drawing/2014/main" id="{C7196DA2-9461-F2E6-CD92-A914A16350C8}"/>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56000" y="1282017"/>
            <a:ext cx="11886042" cy="472965"/>
          </a:xfrm>
          <a:prstGeom prst="rect">
            <a:avLst/>
          </a:prstGeom>
        </p:spPr>
      </p:pic>
      <p:cxnSp>
        <p:nvCxnSpPr>
          <p:cNvPr id="11" name="Straight Arrow Connector 10">
            <a:extLst>
              <a:ext uri="{FF2B5EF4-FFF2-40B4-BE49-F238E27FC236}">
                <a16:creationId xmlns:a16="http://schemas.microsoft.com/office/drawing/2014/main" id="{B8B0B4D8-B599-4E7B-8BB2-E5E31B7BCA0A}"/>
              </a:ext>
            </a:extLst>
          </p:cNvPr>
          <p:cNvCxnSpPr>
            <a:cxnSpLocks/>
          </p:cNvCxnSpPr>
          <p:nvPr/>
        </p:nvCxnSpPr>
        <p:spPr>
          <a:xfrm flipV="1">
            <a:off x="86551" y="2233916"/>
            <a:ext cx="0" cy="44331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BF5433-2F7D-4BA6-B16B-26D226D523A7}"/>
              </a:ext>
            </a:extLst>
          </p:cNvPr>
          <p:cNvSpPr txBox="1"/>
          <p:nvPr/>
        </p:nvSpPr>
        <p:spPr>
          <a:xfrm>
            <a:off x="86551" y="6150114"/>
            <a:ext cx="1614927" cy="646331"/>
          </a:xfrm>
          <a:prstGeom prst="rect">
            <a:avLst/>
          </a:prstGeom>
          <a:noFill/>
        </p:spPr>
        <p:txBody>
          <a:bodyPr wrap="square" rtlCol="0">
            <a:spAutoFit/>
          </a:bodyPr>
          <a:lstStyle/>
          <a:p>
            <a:pPr algn="l"/>
            <a:r>
              <a:rPr lang="en-US" b="1" dirty="0">
                <a:solidFill>
                  <a:schemeClr val="bg1"/>
                </a:solidFill>
              </a:rPr>
              <a:t>Feedforward</a:t>
            </a:r>
            <a:r>
              <a:rPr lang="en-US" dirty="0">
                <a:solidFill>
                  <a:schemeClr val="bg1"/>
                </a:solidFill>
              </a:rPr>
              <a:t> neural net</a:t>
            </a:r>
          </a:p>
        </p:txBody>
      </p:sp>
      <p:pic>
        <p:nvPicPr>
          <p:cNvPr id="16" name="Picture 15" descr="\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title="IguanaTex Bitmap Display">
            <a:extLst>
              <a:ext uri="{FF2B5EF4-FFF2-40B4-BE49-F238E27FC236}">
                <a16:creationId xmlns:a16="http://schemas.microsoft.com/office/drawing/2014/main" id="{4736555F-A847-27F3-3123-FCCCACFB1135}"/>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621082" y="2931122"/>
            <a:ext cx="6371891" cy="439224"/>
          </a:xfrm>
          <a:prstGeom prst="rect">
            <a:avLst/>
          </a:prstGeom>
        </p:spPr>
      </p:pic>
      <p:pic>
        <p:nvPicPr>
          <p:cNvPr id="18" name="Picture 17" descr="\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title="IguanaTex Bitmap Display">
            <a:extLst>
              <a:ext uri="{FF2B5EF4-FFF2-40B4-BE49-F238E27FC236}">
                <a16:creationId xmlns:a16="http://schemas.microsoft.com/office/drawing/2014/main" id="{DDAB2C88-D435-6129-D208-A517CEF9059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554644" y="4425033"/>
            <a:ext cx="6400818" cy="349054"/>
          </a:xfrm>
          <a:prstGeom prst="rect">
            <a:avLst/>
          </a:prstGeom>
        </p:spPr>
      </p:pic>
    </p:spTree>
    <p:extLst>
      <p:ext uri="{BB962C8B-B14F-4D97-AF65-F5344CB8AC3E}">
        <p14:creationId xmlns:p14="http://schemas.microsoft.com/office/powerpoint/2010/main" val="205079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935,883"/>
  <p:tag name="OUTPUTTYPE" val="PNG"/>
  <p:tag name="IGUANATEXVERSION" val="160"/>
  <p:tag name="LATEXADDIN" val="\documentclass{article}&#10;\usepackage{amsmath,xcolor}&#10;\pagestyle{empty}&#10;\begin{document}&#10;&#10;$\textcolor{white}{\textcolor[rgb]{0.2,0.553,0.788}{\widehat{\boldsymbol{Y}}}&#10;= \textcolor[rgb]{0.69,0.83,0.92}{\phi}\!\left(&#10;\textcolor[rgb]{0,0.57,0.27}{\boldsymbol{X}}&#10;\textcolor[rgb]{0.97,0.58,0.12}{\boldsymbol{W}}&#10;+\textcolor[rgb]{0.97,0.58,0.12}{\boldsymbol{b}}&#10;\right)}$&#10;&#10;\end{document}&#10;"/>
  <p:tag name="IGUANATEXSIZE" val="20"/>
  <p:tag name="IGUANATEXCURSOR" val="382"/>
  <p:tag name="TRANSPARENCY" val="True"/>
  <p:tag name="LATEXENGINEID" val="0"/>
  <p:tag name="TEMPFOLDER" val="c:\temp\"/>
  <p:tag name="LATEXFORMHEIGHT" val="320"/>
  <p:tag name="LATEXFORMWIDTH" val="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322,085"/>
  <p:tag name="LATEXADDIN" val="\documentclass{article}&#10;\usepackage{amsmath,xcolor}&#10;\pagestyle{empty}&#10;\begin{document}&#10;&#10;$&#10;\textcolor{white}{\frac{d\mathrm{Output}}{d\mathrm{Input}}=\frac{d\mathrm{Top}}{d\mathrm{Hidden}}\frac{d\mathrm{Hidden}}{d\mathrm{Input}}}&#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53,356"/>
  <p:tag name="OUTPUTTYPE" val="PNG"/>
  <p:tag name="IGUANATEXVERSION" val="160"/>
  <p:tag name="LATEXADDIN" val="\documentclass{article}&#10;\usepackage{amsmath,xcolor}&#10;\pagestyle{empty}&#10;\begin{document}&#10;&#10;$&#10;\textcolor{white}{\textcolor[rgb]{0.2,0.553,0.788}{\mathrm{Output}}=\mathrm{NN}\left(\textcolor[rgb]{0,0.57,0.27}{\mathrm{Input}}\right)}&#10;$&#10;&#10;\end{document}&#10;"/>
  <p:tag name="IGUANATEXSIZE" val="20"/>
  <p:tag name="IGUANATEXCURSOR" val="88"/>
  <p:tag name="TRANSPARENCY" val="True"/>
  <p:tag name="LATEXENGINEID" val="0"/>
  <p:tag name="TEMPFOLDER" val="c:\temp\"/>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p:tag name="IGUANATEXSIZE" val="20"/>
  <p:tag name="IGUANATEXCURSOR" val="580"/>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322,085"/>
  <p:tag name="LATEXADDIN" val="\documentclass{article}&#10;\usepackage{amsmath,xcolor}&#10;\pagestyle{empty}&#10;\begin{document}&#10;&#10;$&#10;\textcolor{white}{\frac{d\mathrm{Output}}{d\mathrm{Input}}=\frac{d\mathrm{Top}}{d\mathrm{Hidden}}\frac{d\mathrm{Hidden}}{d\mathrm{Input}}}&#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655,793"/>
  <p:tag name="LATEXADDIN" val="\documentclass{article}&#10;\usepackage{amsmath,xcolor}&#10;\pagestyle{empty}&#10;\begin{document}&#10;&#10;$&#10;\textcolor{white}{\mathrm{Output}=\mathrm{Top}\left[\mathrm{Hidden}\left(\mathrm{Input}\right)\right]}&#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322,085"/>
  <p:tag name="LATEXADDIN" val="\documentclass{article}&#10;\usepackage{amsmath,xcolor}&#10;\pagestyle{empty}&#10;\begin{document}&#10;&#10;$&#10;\textcolor{white}{\frac{d\mathrm{Output}}{d\mathrm{Input}}=\frac{d\mathrm{Top}}{d\mathrm{Hidden}}\frac{d\mathrm{Hidden}}{d\mathrm{Input}}}&#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p:tag name="IGUANATEXSIZE" val="20"/>
  <p:tag name="IGUANATEXCURSOR" val="398"/>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3,712"/>
  <p:tag name="OUTPUTTYPE" val="PNG"/>
  <p:tag name="IGUANATEXVERSION" val="160"/>
  <p:tag name="LATEXADDIN" val="\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p:tag name="IGUANATEXSIZE" val="20"/>
  <p:tag name="IGUANATEXCURSOR" val="400"/>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p:tag name="IGUANATEXSIZE" val="20"/>
  <p:tag name="IGUANATEXCURSOR" val="580"/>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p:tag name="IGUANATEXSIZE" val="20"/>
  <p:tag name="IGUANATEXCURSOR" val="398"/>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3,712"/>
  <p:tag name="OUTPUTTYPE" val="PNG"/>
  <p:tag name="IGUANATEXVERSION" val="160"/>
  <p:tag name="LATEXADDIN" val="\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p:tag name="IGUANATEXSIZE" val="20"/>
  <p:tag name="IGUANATEXCURSOR" val="400"/>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p:tag name="IGUANATEXSIZE" val="20"/>
  <p:tag name="IGUANATEXCURSOR" val="580"/>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p:tag name="IGUANATEXSIZE" val="20"/>
  <p:tag name="IGUANATEXCURSOR" val="580"/>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69,0.83,0.92}{{\phi}_{\mathrm{bottom}}}\!\left(&#10;\textcolor[rgb]{0.97,0.58,0.12}{W_{\mathrm{bottom}}}\,&#10;\textcolor[rgb]{0,0.57,0.27}{\mathrm{Input}}&#10;+\textcolor[rgb]{0.97,0.58,0.12}{b_{\mathrm{bottom}}}&#10;\right)&#10;+\textcolor[rgb]{0.97,0.58,0.12}{b_{\mathrm{top}}}&#10;\right)}&#10;$&#10;&#10;\end{document}&#10;"/>
  <p:tag name="IGUANATEXSIZE" val="20"/>
  <p:tag name="IGUANATEXCURSOR" val="580"/>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1852</Words>
  <Application>Microsoft Office PowerPoint</Application>
  <PresentationFormat>Widescreen</PresentationFormat>
  <Paragraphs>252</Paragraphs>
  <Slides>47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__fkGroteskNeue_598ab8</vt:lpstr>
      <vt:lpstr>Arial</vt:lpstr>
      <vt:lpstr>Calibri</vt:lpstr>
      <vt:lpstr>CMU Sans Serif</vt:lpstr>
      <vt:lpstr>Söhne</vt:lpstr>
      <vt:lpstr>Times New Roman</vt:lpstr>
      <vt:lpstr>Wingdings</vt:lpstr>
      <vt:lpstr>Office Theme</vt:lpstr>
      <vt:lpstr>PowerPoint Presentation</vt:lpstr>
      <vt:lpstr>Min 15-50: Neural Networks for  High-Dimensional, Nonlinear Processes </vt:lpstr>
      <vt:lpstr>PowerPoint Presentation</vt:lpstr>
      <vt:lpstr>From biological to artificial neural networks</vt:lpstr>
      <vt:lpstr>From biological to artificial neural networks</vt:lpstr>
      <vt:lpstr>From the perceptron to a fully connected layer</vt:lpstr>
      <vt:lpstr>PowerPoint Presentation</vt:lpstr>
      <vt:lpstr>From fully connected layer to Multilayer Perceptron</vt:lpstr>
      <vt:lpstr>PowerPoint Presentation</vt:lpstr>
      <vt:lpstr>PowerPoint Presentation</vt:lpstr>
      <vt:lpstr>PowerPoint Presentation</vt:lpstr>
      <vt:lpstr>PowerPoint Presentation</vt:lpstr>
      <vt:lpstr>PowerPoint Presentation</vt:lpstr>
      <vt:lpstr>PowerPoint Presentation</vt:lpstr>
      <vt:lpstr>How to build a neural network in practice?</vt:lpstr>
      <vt:lpstr>How to build a neural network in practice?</vt:lpstr>
      <vt:lpstr>How to build a neural network in practice?</vt:lpstr>
      <vt:lpstr>How to build a neural network in practice?</vt:lpstr>
      <vt:lpstr>How to build a neural network in practice?</vt:lpstr>
      <vt:lpstr>How to build a neural network in practice?</vt:lpstr>
      <vt:lpstr>Neural Networks for  High-Dimensional, Nonlinear Processes </vt:lpstr>
      <vt:lpstr>PowerPoint Presentation</vt:lpstr>
      <vt:lpstr>Choose activation function: Tanh &gt; Sigmoid (Logistic)</vt:lpstr>
      <vt:lpstr>Choose activation function: Leaky ReLU &gt; ReLU &gt; Tanh &gt; Sigmoid</vt:lpstr>
      <vt:lpstr>Choose activation function: Swish &gt; SELU &gt; Leaky ReLU &gt; ReLU &gt; Tanh &gt; Sigmoid</vt:lpstr>
      <vt:lpstr>Hyperparameters related to the architecture</vt:lpstr>
      <vt:lpstr>Hyperparameters related to the training</vt:lpstr>
      <vt:lpstr>Overfitting? Regularize </vt:lpstr>
      <vt:lpstr>Overfitting? Regularize </vt:lpstr>
      <vt:lpstr>Min 50-60: Moodle Quiz &amp; Feedback ↓ Moodle Quiz      |      Feedback ↓</vt:lpstr>
      <vt:lpstr>Min 60-75: Break</vt:lpstr>
      <vt:lpstr>Min 75-110: Unsupervised Learning to Elucidate Environmental Complexity</vt:lpstr>
      <vt:lpstr>Legacy</vt:lpstr>
      <vt:lpstr>PowerPoint Presentation</vt:lpstr>
      <vt:lpstr>API = Application Programming Interface = Way for computer programs to communicate</vt:lpstr>
      <vt:lpstr>PowerPoint Presentation</vt:lpstr>
      <vt:lpstr>Can we learn How the Oceanic Circulation will  Change with Climate from Data?</vt:lpstr>
      <vt:lpstr>Min 15-30:  Moodle Quiz (7 questions, 25 min)</vt:lpstr>
      <vt:lpstr>PowerPoint Presentation</vt:lpstr>
      <vt:lpstr>PowerPoint Presentation</vt:lpstr>
      <vt:lpstr>What is a dynamical regime?</vt:lpstr>
      <vt:lpstr>PowerPoint Presentation</vt:lpstr>
      <vt:lpstr>PowerPoint Presentation</vt:lpstr>
      <vt:lpstr>PowerPoint Presentation</vt:lpstr>
      <vt:lpstr>PowerPoint Presentation</vt:lpstr>
      <vt:lpstr>Now let’s go back to the initial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380</cp:revision>
  <dcterms:created xsi:type="dcterms:W3CDTF">2022-02-23T18:29:24Z</dcterms:created>
  <dcterms:modified xsi:type="dcterms:W3CDTF">2025-10-17T07:36:21Z</dcterms:modified>
</cp:coreProperties>
</file>